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439" r:id="rId2"/>
    <p:sldId id="440" r:id="rId3"/>
    <p:sldId id="441" r:id="rId4"/>
    <p:sldId id="442" r:id="rId5"/>
    <p:sldId id="443" r:id="rId6"/>
    <p:sldId id="375" r:id="rId7"/>
    <p:sldId id="512" r:id="rId8"/>
    <p:sldId id="272" r:id="rId9"/>
    <p:sldId id="283" r:id="rId10"/>
    <p:sldId id="384" r:id="rId11"/>
    <p:sldId id="284" r:id="rId12"/>
    <p:sldId id="518" r:id="rId13"/>
    <p:sldId id="519" r:id="rId14"/>
    <p:sldId id="326" r:id="rId15"/>
    <p:sldId id="473" r:id="rId16"/>
    <p:sldId id="521" r:id="rId17"/>
    <p:sldId id="517" r:id="rId18"/>
    <p:sldId id="520" r:id="rId19"/>
    <p:sldId id="327" r:id="rId20"/>
    <p:sldId id="328" r:id="rId21"/>
    <p:sldId id="388" r:id="rId22"/>
    <p:sldId id="390" r:id="rId23"/>
    <p:sldId id="524" r:id="rId24"/>
    <p:sldId id="522" r:id="rId25"/>
    <p:sldId id="391" r:id="rId26"/>
    <p:sldId id="392" r:id="rId27"/>
    <p:sldId id="523" r:id="rId28"/>
    <p:sldId id="395" r:id="rId29"/>
    <p:sldId id="394" r:id="rId30"/>
    <p:sldId id="397" r:id="rId31"/>
    <p:sldId id="525" r:id="rId32"/>
    <p:sldId id="526" r:id="rId33"/>
    <p:sldId id="372" r:id="rId34"/>
    <p:sldId id="401" r:id="rId35"/>
    <p:sldId id="405" r:id="rId36"/>
    <p:sldId id="404" r:id="rId37"/>
    <p:sldId id="336" r:id="rId38"/>
    <p:sldId id="358" r:id="rId39"/>
    <p:sldId id="534" r:id="rId40"/>
    <p:sldId id="535" r:id="rId41"/>
    <p:sldId id="527" r:id="rId42"/>
    <p:sldId id="528" r:id="rId43"/>
    <p:sldId id="536" r:id="rId44"/>
    <p:sldId id="529" r:id="rId45"/>
    <p:sldId id="406" r:id="rId46"/>
    <p:sldId id="533" r:id="rId47"/>
    <p:sldId id="530" r:id="rId48"/>
    <p:sldId id="531" r:id="rId49"/>
    <p:sldId id="447" r:id="rId50"/>
    <p:sldId id="532" r:id="rId5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94" autoAdjust="0"/>
    <p:restoredTop sz="93792" autoAdjust="0"/>
  </p:normalViewPr>
  <p:slideViewPr>
    <p:cSldViewPr snapToGrid="0">
      <p:cViewPr varScale="1">
        <p:scale>
          <a:sx n="67" d="100"/>
          <a:sy n="67" d="100"/>
        </p:scale>
        <p:origin x="776"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dirty="0">
                <a:effectLst/>
                <a:latin typeface="Roboto" panose="02000000000000000000" pitchFamily="2" charset="0"/>
              </a:rPr>
              <a:t>Consider this scatterplot, where we have this outlier which falls far from the pattern made by the other observations.</a:t>
            </a:r>
          </a:p>
          <a:p>
            <a:r>
              <a:rPr lang="en-CA" b="0" dirty="0">
                <a:effectLst/>
                <a:latin typeface="Roboto" panose="02000000000000000000" pitchFamily="2" charset="0"/>
              </a:rPr>
              <a:t>It would show up as having a large residual value because the observed value falls so much higher than the regression line. Every data point tries to pull the line toward itself. Some do it more successfully than others.</a:t>
            </a:r>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335176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24719488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altLang="zh-CN" sz="1800" b="0" i="0" u="none" strike="noStrike" baseline="0" dirty="0">
                <a:latin typeface="LMRoman10-Regular"/>
              </a:rPr>
              <a:t>It is often difficult to determine which transformation on response variable (Y) to use, the Box-Cox method consider a family of power transformations on </a:t>
            </a:r>
            <a:r>
              <a:rPr lang="en-CA" altLang="zh-CN" sz="1800" b="1" i="0" u="none" strike="noStrike" baseline="0" dirty="0">
                <a:latin typeface="LMRoman10-Bold"/>
              </a:rPr>
              <a:t>strictly positive response variables (all data is positive and greater than 0) </a:t>
            </a:r>
            <a:r>
              <a:rPr lang="en-CA" altLang="zh-CN" sz="1800" b="0" i="0" u="none" strike="noStrike" baseline="0" dirty="0">
                <a:latin typeface="LMRoman10-Regular"/>
              </a:rPr>
              <a:t>such that </a:t>
            </a:r>
            <a:r>
              <a:rPr lang="en-CA" altLang="zh-CN" sz="1800" b="0" i="1" u="none" strike="noStrike" baseline="0" dirty="0">
                <a:latin typeface="LMMathItalic10-Regular"/>
              </a:rPr>
              <a:t>Y </a:t>
            </a:r>
            <a:r>
              <a:rPr lang="en-CA" altLang="zh-CN" sz="1800" b="0" i="0" u="none" strike="noStrike" baseline="0" dirty="0">
                <a:latin typeface="LMRoman7-Regular"/>
              </a:rPr>
              <a:t>(</a:t>
            </a:r>
            <a:r>
              <a:rPr lang="en-CA" altLang="zh-CN" sz="1800" b="0" i="1" u="none" strike="noStrike" baseline="0" dirty="0">
                <a:latin typeface="LMMathItalic7-Regular"/>
              </a:rPr>
              <a:t>λ</a:t>
            </a:r>
            <a:r>
              <a:rPr lang="en-CA" altLang="zh-CN" sz="1800" b="0" i="0" u="none" strike="noStrike" baseline="0" dirty="0">
                <a:latin typeface="LMRoman7-Regular"/>
              </a:rPr>
              <a:t>) </a:t>
            </a:r>
            <a:r>
              <a:rPr lang="en-CA" altLang="zh-CN" sz="1800" b="0" i="0" u="none" strike="noStrike" baseline="0" dirty="0">
                <a:latin typeface="LMRoman10-Regular"/>
              </a:rPr>
              <a:t>= </a:t>
            </a:r>
            <a:r>
              <a:rPr lang="en-CA" altLang="zh-CN" sz="1800" b="0" i="1" u="none" strike="noStrike" baseline="0" dirty="0">
                <a:latin typeface="LMMathItalic10-Regular"/>
              </a:rPr>
              <a:t>Y </a:t>
            </a:r>
            <a:r>
              <a:rPr lang="en-CA" altLang="zh-CN" sz="1800" b="0" i="1" u="none" strike="noStrike" baseline="0" dirty="0">
                <a:latin typeface="LMMathItalic7-Regular"/>
              </a:rPr>
              <a:t>λ</a:t>
            </a:r>
            <a:r>
              <a:rPr lang="en-CA" altLang="zh-CN" sz="1800" b="0" i="0" u="none" strike="noStrike" baseline="0" dirty="0">
                <a:latin typeface="LMRoman10-Regular"/>
              </a:rPr>
              <a:t>, where </a:t>
            </a:r>
            <a:r>
              <a:rPr lang="en-CA" altLang="zh-CN" sz="1800" b="0" i="1" u="none" strike="noStrike" baseline="0" dirty="0">
                <a:latin typeface="LMMathItalic10-Regular"/>
              </a:rPr>
              <a:t>λ </a:t>
            </a:r>
            <a:r>
              <a:rPr lang="en-CA" altLang="zh-CN" sz="1800" b="0" i="0" u="none" strike="noStrike" baseline="0" dirty="0">
                <a:latin typeface="LMRoman10-Regular"/>
              </a:rPr>
              <a:t>is a parameter to be determined using the data, varies</a:t>
            </a:r>
          </a:p>
          <a:p>
            <a:pPr algn="l"/>
            <a:r>
              <a:rPr lang="en-CA" altLang="zh-CN" sz="1800" b="0" i="0" u="none" strike="noStrike" baseline="0" dirty="0">
                <a:latin typeface="LMRoman10-Regular"/>
              </a:rPr>
              <a:t>from -5 to 5. Note that this family encompasses the following simple transformations: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38</a:t>
            </a:fld>
            <a:endParaRPr lang="en-US"/>
          </a:p>
        </p:txBody>
      </p:sp>
    </p:spTree>
    <p:extLst>
      <p:ext uri="{BB962C8B-B14F-4D97-AF65-F5344CB8AC3E}">
        <p14:creationId xmlns:p14="http://schemas.microsoft.com/office/powerpoint/2010/main" val="1266445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44</a:t>
            </a:fld>
            <a:endParaRPr lang="en-US"/>
          </a:p>
        </p:txBody>
      </p:sp>
    </p:spTree>
    <p:extLst>
      <p:ext uri="{BB962C8B-B14F-4D97-AF65-F5344CB8AC3E}">
        <p14:creationId xmlns:p14="http://schemas.microsoft.com/office/powerpoint/2010/main" val="3374384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45</a:t>
            </a:fld>
            <a:endParaRPr lang="en-US"/>
          </a:p>
        </p:txBody>
      </p:sp>
    </p:spTree>
    <p:extLst>
      <p:ext uri="{BB962C8B-B14F-4D97-AF65-F5344CB8AC3E}">
        <p14:creationId xmlns:p14="http://schemas.microsoft.com/office/powerpoint/2010/main" val="348602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AA6D25C2-7FF4-4977-9B28-EE53499B8BEA}" type="datetime1">
              <a:rPr lang="en-US" altLang="zh-CN" smtClean="0"/>
              <a:t>5/31/2023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60732852-D7A2-4DC3-8420-A44C8067F4E5}" type="datetime1">
              <a:rPr lang="en-US" altLang="zh-CN" smtClean="0"/>
              <a:t>5/31/2023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D40EEB5B-9739-4E21-AB08-3DC6AE73573F}" type="datetime1">
              <a:rPr lang="en-US" altLang="zh-CN" smtClean="0"/>
              <a:t>5/31/2023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C1CE2FC9-3555-47BF-A6F9-E9A61DD73B79}" type="datetime1">
              <a:rPr lang="en-US" altLang="zh-CN" smtClean="0"/>
              <a:t>5/31/2023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FA9ED36B-6958-4AC4-88C4-6320B700E3C0}" type="datetime1">
              <a:rPr lang="en-US" altLang="zh-CN" smtClean="0"/>
              <a:t>5/31/2023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15FA0718-9978-4DE0-B3DA-E919E1163B8F}" type="datetime1">
              <a:rPr lang="en-US" altLang="zh-CN" smtClean="0"/>
              <a:t>5/31/2023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EE09E050-DD61-4732-AE9D-6D408884DBF5}" type="datetime1">
              <a:rPr lang="en-US" altLang="zh-CN" smtClean="0"/>
              <a:t>5/31/2023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3105BD44-31BE-461E-BB95-A991D5EE9A53}" type="datetime1">
              <a:rPr lang="en-US" altLang="zh-CN" smtClean="0"/>
              <a:t>5/31/2023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ED406A64-D07C-4C32-B91A-31F2D035BBEC}" type="datetime1">
              <a:rPr lang="en-US" altLang="zh-CN" smtClean="0"/>
              <a:t>5/31/2023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55217DAC-2FF3-4589-B2EE-A12A70906BDE}" type="datetime1">
              <a:rPr lang="en-US" altLang="zh-CN" smtClean="0"/>
              <a:t>5/31/2023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31579428-BCA4-4199-B868-2AEC7C0D45F0}" type="datetime1">
              <a:rPr lang="en-US" altLang="zh-CN" smtClean="0"/>
              <a:t>5/31/2023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B73740-0452-434C-8CA9-CD2F15487377}" type="datetime1">
              <a:rPr lang="en-US" altLang="zh-CN" smtClean="0"/>
              <a:t>5/31/2023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sv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8.svg"/></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6.tiff"/><Relationship Id="rId1" Type="http://schemas.openxmlformats.org/officeDocument/2006/relationships/slideLayout" Target="../slideLayouts/slideLayout2.xml"/><Relationship Id="rId5" Type="http://schemas.openxmlformats.org/officeDocument/2006/relationships/image" Target="../media/image28.tiff"/><Relationship Id="rId4" Type="http://schemas.openxmlformats.org/officeDocument/2006/relationships/image" Target="../media/image27.tiff"/></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hyperlink" Target="https://www.pexels.com/photo/crop-payroll-clerk-counting-money-while-sitting-at-table-4475523/" TargetMode="External"/><Relationship Id="rId7"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3.png"/><Relationship Id="rId7" Type="http://schemas.openxmlformats.org/officeDocument/2006/relationships/image" Target="../media/image4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hyperlink" Target="https://pixabay.com/illustrations/teamwork-success-strategy-854999/" TargetMode="External"/><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hyperlink" Target="mailto:qing.li2@uclagary.ca" TargetMode="Externa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86A6-0D7C-F491-B6FC-669A520697F6}"/>
              </a:ext>
            </a:extLst>
          </p:cNvPr>
          <p:cNvSpPr>
            <a:spLocks noGrp="1"/>
          </p:cNvSpPr>
          <p:nvPr>
            <p:ph type="title"/>
          </p:nvPr>
        </p:nvSpPr>
        <p:spPr/>
        <p:txBody>
          <a:bodyPr/>
          <a:lstStyle/>
          <a:p>
            <a:r>
              <a:rPr lang="en-US" dirty="0">
                <a:solidFill>
                  <a:schemeClr val="accent1"/>
                </a:solidFill>
              </a:rPr>
              <a:t>An example from credit data</a:t>
            </a:r>
            <a:endParaRPr lang="en-US" dirty="0"/>
          </a:p>
        </p:txBody>
      </p:sp>
      <p:pic>
        <p:nvPicPr>
          <p:cNvPr id="3" name="Picture 2" descr="Shape&#10;&#10;Description automatically generated with medium confidence">
            <a:extLst>
              <a:ext uri="{FF2B5EF4-FFF2-40B4-BE49-F238E27FC236}">
                <a16:creationId xmlns:a16="http://schemas.microsoft.com/office/drawing/2014/main" id="{E28CDEB1-CA96-6C4A-4286-80158360D1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0E7F4C36-6014-7B09-6108-956D7F54BED2}"/>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7" name="Picture 6" descr="A picture containing text, screenshot, diagram, design&#10;&#10;Description automatically generated">
            <a:extLst>
              <a:ext uri="{FF2B5EF4-FFF2-40B4-BE49-F238E27FC236}">
                <a16:creationId xmlns:a16="http://schemas.microsoft.com/office/drawing/2014/main" id="{4FEB2967-485C-193C-F3F9-BF784BA025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8722" y="1910724"/>
            <a:ext cx="4486901" cy="3572374"/>
          </a:xfrm>
          <a:prstGeom prst="rect">
            <a:avLst/>
          </a:prstGeom>
        </p:spPr>
      </p:pic>
      <p:pic>
        <p:nvPicPr>
          <p:cNvPr id="11" name="Picture 10" descr="A screenshot of a computer&#10;&#10;Description automatically generated with low confidence">
            <a:extLst>
              <a:ext uri="{FF2B5EF4-FFF2-40B4-BE49-F238E27FC236}">
                <a16:creationId xmlns:a16="http://schemas.microsoft.com/office/drawing/2014/main" id="{8105FEC4-89AF-3771-C5D3-DE8791336E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77" y="1809124"/>
            <a:ext cx="7714917" cy="3965950"/>
          </a:xfrm>
          <a:prstGeom prst="rect">
            <a:avLst/>
          </a:prstGeom>
        </p:spPr>
      </p:pic>
      <p:sp>
        <p:nvSpPr>
          <p:cNvPr id="15" name="TextBox 14">
            <a:extLst>
              <a:ext uri="{FF2B5EF4-FFF2-40B4-BE49-F238E27FC236}">
                <a16:creationId xmlns:a16="http://schemas.microsoft.com/office/drawing/2014/main" id="{67D137BB-4C6C-5F8A-9A9D-8F3141CC22AC}"/>
              </a:ext>
            </a:extLst>
          </p:cNvPr>
          <p:cNvSpPr txBox="1"/>
          <p:nvPr/>
        </p:nvSpPr>
        <p:spPr>
          <a:xfrm>
            <a:off x="3492500" y="5864684"/>
            <a:ext cx="6807200" cy="369332"/>
          </a:xfrm>
          <a:prstGeom prst="rect">
            <a:avLst/>
          </a:prstGeom>
          <a:noFill/>
        </p:spPr>
        <p:txBody>
          <a:bodyPr wrap="square">
            <a:spAutoFit/>
          </a:bodyPr>
          <a:lstStyle/>
          <a:p>
            <a:r>
              <a:rPr lang="zh-CN" altLang="en-US" dirty="0"/>
              <a:t>ggpairs(credit)</a:t>
            </a:r>
            <a:r>
              <a:rPr lang="en-CA" altLang="zh-CN" dirty="0"/>
              <a:t>                                                                        </a:t>
            </a:r>
            <a:r>
              <a:rPr lang="zh-CN" altLang="en-US" dirty="0"/>
              <a:t>ggcorr(credit)</a:t>
            </a:r>
          </a:p>
        </p:txBody>
      </p:sp>
    </p:spTree>
    <p:extLst>
      <p:ext uri="{BB962C8B-B14F-4D97-AF65-F5344CB8AC3E}">
        <p14:creationId xmlns:p14="http://schemas.microsoft.com/office/powerpoint/2010/main" val="1289209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5C6C7-18E4-4E11-BEF7-05DC87E920B2}"/>
              </a:ext>
            </a:extLst>
          </p:cNvPr>
          <p:cNvSpPr>
            <a:spLocks noGrp="1"/>
          </p:cNvSpPr>
          <p:nvPr>
            <p:ph type="sldNum" sz="quarter" idx="12"/>
          </p:nvPr>
        </p:nvSpPr>
        <p:spPr/>
        <p:txBody>
          <a:bodyPr/>
          <a:lstStyle/>
          <a:p>
            <a:fld id="{5C35FCF4-C3EF-BD43-82E0-05BC237DAD2A}" type="slidenum">
              <a:rPr lang="en-US" smtClean="0"/>
              <a:pPr/>
              <a:t>11</a:t>
            </a:fld>
            <a:endParaRPr lang="en-US" dirty="0"/>
          </a:p>
        </p:txBody>
      </p:sp>
      <p:sp>
        <p:nvSpPr>
          <p:cNvPr id="5" name="Title 1">
            <a:extLst>
              <a:ext uri="{FF2B5EF4-FFF2-40B4-BE49-F238E27FC236}">
                <a16:creationId xmlns:a16="http://schemas.microsoft.com/office/drawing/2014/main" id="{396AF714-A6F9-4F3C-84D5-A281B86903FD}"/>
              </a:ext>
            </a:extLst>
          </p:cNvPr>
          <p:cNvSpPr>
            <a:spLocks noGrp="1"/>
          </p:cNvSpPr>
          <p:nvPr>
            <p:ph type="title"/>
          </p:nvPr>
        </p:nvSpPr>
        <p:spPr>
          <a:xfrm>
            <a:off x="708312" y="333295"/>
            <a:ext cx="9725025" cy="1809898"/>
          </a:xfrm>
        </p:spPr>
        <p:txBody>
          <a:bodyPr>
            <a:normAutofit fontScale="90000"/>
          </a:bodyPr>
          <a:lstStyle/>
          <a:p>
            <a:br>
              <a:rPr lang="en-US" sz="5300" dirty="0">
                <a:solidFill>
                  <a:srgbClr val="0070C0"/>
                </a:solidFill>
              </a:rPr>
            </a:br>
            <a:r>
              <a:rPr lang="en-US" sz="5300" dirty="0">
                <a:solidFill>
                  <a:srgbClr val="0070C0"/>
                </a:solidFill>
              </a:rPr>
              <a:t>Testing for Multicollinearity with Variance Inflation Factors (VIF)</a:t>
            </a:r>
            <a:br>
              <a:rPr lang="en-US" sz="5300" dirty="0">
                <a:solidFill>
                  <a:srgbClr val="0070C0"/>
                </a:solidFill>
              </a:rPr>
            </a:br>
            <a:br>
              <a:rPr lang="en-CA" b="0" i="0" dirty="0">
                <a:solidFill>
                  <a:srgbClr val="00008B"/>
                </a:solidFill>
                <a:effectLst/>
                <a:latin typeface="Helvetica Neue"/>
              </a:rPr>
            </a:br>
            <a:endParaRPr lang="en-CA" dirty="0"/>
          </a:p>
        </p:txBody>
      </p:sp>
      <p:pic>
        <p:nvPicPr>
          <p:cNvPr id="6" name="Picture 5">
            <a:extLst>
              <a:ext uri="{FF2B5EF4-FFF2-40B4-BE49-F238E27FC236}">
                <a16:creationId xmlns:a16="http://schemas.microsoft.com/office/drawing/2014/main" id="{D72B4ACD-65D2-4354-B96F-1269B348C596}"/>
              </a:ext>
            </a:extLst>
          </p:cNvPr>
          <p:cNvPicPr>
            <a:picLocks noChangeAspect="1"/>
          </p:cNvPicPr>
          <p:nvPr/>
        </p:nvPicPr>
        <p:blipFill rotWithShape="1">
          <a:blip r:embed="rId2"/>
          <a:srcRect b="57861"/>
          <a:stretch/>
        </p:blipFill>
        <p:spPr>
          <a:xfrm>
            <a:off x="838200" y="2113750"/>
            <a:ext cx="8462617" cy="661236"/>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87C81967-E44B-0657-1A4A-B10F65BD1C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BB75E43-E790-AAEB-6BD8-B3FE4B68BAEC}"/>
                  </a:ext>
                </a:extLst>
              </p:cNvPr>
              <p:cNvSpPr txBox="1"/>
              <p:nvPr/>
            </p:nvSpPr>
            <p:spPr>
              <a:xfrm>
                <a:off x="3784035" y="2566492"/>
                <a:ext cx="3169266" cy="9703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altLang="zh-CN" sz="2400" b="0" i="1" smtClean="0">
                          <a:latin typeface="Cambria Math" panose="02040503050406030204" pitchFamily="18" charset="0"/>
                        </a:rPr>
                        <m:t>𝑉𝐼𝐹</m:t>
                      </m:r>
                      <m:d>
                        <m:dPr>
                          <m:ctrlPr>
                            <a:rPr lang="en-CA" altLang="zh-CN" sz="2400" b="0" i="1" smtClean="0">
                              <a:latin typeface="Cambria Math" panose="02040503050406030204" pitchFamily="18" charset="0"/>
                            </a:rPr>
                          </m:ctrlPr>
                        </m:dPr>
                        <m:e>
                          <m:sSub>
                            <m:sSubPr>
                              <m:ctrlPr>
                                <a:rPr lang="en-CA" altLang="zh-CN" sz="2400" b="0" i="1" smtClean="0">
                                  <a:latin typeface="Cambria Math" panose="02040503050406030204" pitchFamily="18" charset="0"/>
                                </a:rPr>
                              </m:ctrlPr>
                            </m:sSubPr>
                            <m:e>
                              <m:acc>
                                <m:accPr>
                                  <m:chr m:val="̂"/>
                                  <m:ctrlPr>
                                    <a:rPr lang="en-CA" altLang="zh-CN" sz="2400" b="0" i="1" smtClean="0">
                                      <a:latin typeface="Cambria Math" panose="02040503050406030204" pitchFamily="18" charset="0"/>
                                    </a:rPr>
                                  </m:ctrlPr>
                                </m:accPr>
                                <m:e>
                                  <m:r>
                                    <a:rPr lang="zh-CN" altLang="en-CA" sz="2400" b="0" i="1" smtClean="0">
                                      <a:latin typeface="Cambria Math" panose="02040503050406030204" pitchFamily="18" charset="0"/>
                                    </a:rPr>
                                    <m:t>𝛽</m:t>
                                  </m:r>
                                </m:e>
                              </m:acc>
                            </m:e>
                            <m:sub>
                              <m:r>
                                <a:rPr lang="en-CA" altLang="zh-CN" sz="2400" b="0" i="1" smtClean="0">
                                  <a:latin typeface="Cambria Math" panose="02040503050406030204" pitchFamily="18" charset="0"/>
                                </a:rPr>
                                <m:t>𝑗</m:t>
                              </m:r>
                            </m:sub>
                          </m:sSub>
                        </m:e>
                      </m:d>
                      <m:r>
                        <a:rPr lang="en-CA" altLang="zh-CN" sz="2400" b="0" i="1" smtClean="0">
                          <a:latin typeface="Cambria Math" panose="02040503050406030204" pitchFamily="18" charset="0"/>
                        </a:rPr>
                        <m:t>=</m:t>
                      </m:r>
                      <m:f>
                        <m:fPr>
                          <m:ctrlPr>
                            <a:rPr lang="en-CA" altLang="zh-CN" sz="2400" b="0" i="1" smtClean="0">
                              <a:latin typeface="Cambria Math" panose="02040503050406030204" pitchFamily="18" charset="0"/>
                            </a:rPr>
                          </m:ctrlPr>
                        </m:fPr>
                        <m:num>
                          <m:r>
                            <a:rPr lang="en-CA" altLang="zh-CN" sz="2400" b="0" i="1" smtClean="0">
                              <a:latin typeface="Cambria Math" panose="02040503050406030204" pitchFamily="18" charset="0"/>
                            </a:rPr>
                            <m:t>1</m:t>
                          </m:r>
                        </m:num>
                        <m:den>
                          <m:r>
                            <a:rPr lang="en-CA" altLang="zh-CN" sz="2400" b="0" i="1" smtClean="0">
                              <a:latin typeface="Cambria Math" panose="02040503050406030204" pitchFamily="18" charset="0"/>
                            </a:rPr>
                            <m:t>1−</m:t>
                          </m:r>
                          <m:sSubSup>
                            <m:sSubSupPr>
                              <m:ctrlPr>
                                <a:rPr lang="en-CA" altLang="zh-CN" sz="2400" b="0" i="1" smtClean="0">
                                  <a:latin typeface="Cambria Math" panose="02040503050406030204" pitchFamily="18" charset="0"/>
                                </a:rPr>
                              </m:ctrlPr>
                            </m:sSubSupPr>
                            <m:e>
                              <m:r>
                                <a:rPr lang="en-CA" altLang="zh-CN" sz="2400" b="0" i="1" smtClean="0">
                                  <a:latin typeface="Cambria Math" panose="02040503050406030204" pitchFamily="18" charset="0"/>
                                </a:rPr>
                                <m:t>𝑅</m:t>
                              </m:r>
                            </m:e>
                            <m:sub>
                              <m:sSub>
                                <m:sSubPr>
                                  <m:ctrlPr>
                                    <a:rPr lang="en-CA" altLang="zh-CN" sz="2400" b="0" i="1" smtClean="0">
                                      <a:latin typeface="Cambria Math" panose="02040503050406030204" pitchFamily="18" charset="0"/>
                                    </a:rPr>
                                  </m:ctrlPr>
                                </m:sSubPr>
                                <m:e>
                                  <m:r>
                                    <a:rPr lang="en-CA" altLang="zh-CN" sz="2400" b="0" i="1" smtClean="0">
                                      <a:latin typeface="Cambria Math" panose="02040503050406030204" pitchFamily="18" charset="0"/>
                                    </a:rPr>
                                    <m:t>𝑋</m:t>
                                  </m:r>
                                </m:e>
                                <m:sub>
                                  <m:r>
                                    <a:rPr lang="en-CA" altLang="zh-CN" sz="2400" b="0" i="1" smtClean="0">
                                      <a:latin typeface="Cambria Math" panose="02040503050406030204" pitchFamily="18" charset="0"/>
                                    </a:rPr>
                                    <m:t>𝑗</m:t>
                                  </m:r>
                                </m:sub>
                              </m:sSub>
                              <m:r>
                                <a:rPr lang="en-CA" altLang="zh-CN" sz="2400" b="0" i="1" smtClean="0">
                                  <a:latin typeface="Cambria Math" panose="02040503050406030204" pitchFamily="18" charset="0"/>
                                </a:rPr>
                                <m:t>|</m:t>
                              </m:r>
                              <m:sSub>
                                <m:sSubPr>
                                  <m:ctrlPr>
                                    <a:rPr lang="en-CA" altLang="zh-CN" sz="2400" b="0" i="1" smtClean="0">
                                      <a:latin typeface="Cambria Math" panose="02040503050406030204" pitchFamily="18" charset="0"/>
                                    </a:rPr>
                                  </m:ctrlPr>
                                </m:sSubPr>
                                <m:e>
                                  <m:r>
                                    <a:rPr lang="en-CA" altLang="zh-CN" sz="2400" b="0" i="1" smtClean="0">
                                      <a:latin typeface="Cambria Math" panose="02040503050406030204" pitchFamily="18" charset="0"/>
                                    </a:rPr>
                                    <m:t>𝑋</m:t>
                                  </m:r>
                                </m:e>
                                <m:sub>
                                  <m:r>
                                    <a:rPr lang="en-CA" altLang="zh-CN" sz="2400" b="0" i="1" smtClean="0">
                                      <a:latin typeface="Cambria Math" panose="02040503050406030204" pitchFamily="18" charset="0"/>
                                    </a:rPr>
                                    <m:t>−</m:t>
                                  </m:r>
                                  <m:r>
                                    <a:rPr lang="en-CA" altLang="zh-CN" sz="2400" b="0" i="1" smtClean="0">
                                      <a:latin typeface="Cambria Math" panose="02040503050406030204" pitchFamily="18" charset="0"/>
                                    </a:rPr>
                                    <m:t>𝑗</m:t>
                                  </m:r>
                                </m:sub>
                              </m:sSub>
                            </m:sub>
                            <m:sup>
                              <m:r>
                                <a:rPr lang="en-CA" altLang="zh-CN" sz="2400" b="0" i="1" smtClean="0">
                                  <a:latin typeface="Cambria Math" panose="02040503050406030204" pitchFamily="18" charset="0"/>
                                </a:rPr>
                                <m:t>2</m:t>
                              </m:r>
                            </m:sup>
                          </m:sSubSup>
                        </m:den>
                      </m:f>
                    </m:oMath>
                  </m:oMathPara>
                </a14:m>
                <a:endParaRPr lang="zh-CN" altLang="en-US" sz="2400" dirty="0"/>
              </a:p>
            </p:txBody>
          </p:sp>
        </mc:Choice>
        <mc:Fallback xmlns="">
          <p:sp>
            <p:nvSpPr>
              <p:cNvPr id="8" name="TextBox 7">
                <a:extLst>
                  <a:ext uri="{FF2B5EF4-FFF2-40B4-BE49-F238E27FC236}">
                    <a16:creationId xmlns:a16="http://schemas.microsoft.com/office/drawing/2014/main" id="{1BB75E43-E790-AAEB-6BD8-B3FE4B68BAEC}"/>
                  </a:ext>
                </a:extLst>
              </p:cNvPr>
              <p:cNvSpPr txBox="1">
                <a:spLocks noRot="1" noChangeAspect="1" noMove="1" noResize="1" noEditPoints="1" noAdjustHandles="1" noChangeArrowheads="1" noChangeShapeType="1" noTextEdit="1"/>
              </p:cNvSpPr>
              <p:nvPr/>
            </p:nvSpPr>
            <p:spPr>
              <a:xfrm>
                <a:off x="3784035" y="2566492"/>
                <a:ext cx="3169266" cy="970394"/>
              </a:xfrm>
              <a:prstGeom prst="rect">
                <a:avLst/>
              </a:prstGeom>
              <a:blipFill>
                <a:blip r:embed="rId4"/>
                <a:stretch>
                  <a:fillRect/>
                </a:stretch>
              </a:blipFill>
            </p:spPr>
            <p:txBody>
              <a:bodyPr/>
              <a:lstStyle/>
              <a:p>
                <a:r>
                  <a:rPr lang="zh-CN" altLang="en-US">
                    <a:noFill/>
                  </a:rPr>
                  <a:t> </a:t>
                </a:r>
              </a:p>
            </p:txBody>
          </p:sp>
        </mc:Fallback>
      </mc:AlternateContent>
      <p:pic>
        <p:nvPicPr>
          <p:cNvPr id="10" name="Picture 9">
            <a:extLst>
              <a:ext uri="{FF2B5EF4-FFF2-40B4-BE49-F238E27FC236}">
                <a16:creationId xmlns:a16="http://schemas.microsoft.com/office/drawing/2014/main" id="{020BE003-682A-0126-131D-450500DEC21E}"/>
              </a:ext>
            </a:extLst>
          </p:cNvPr>
          <p:cNvPicPr>
            <a:picLocks noChangeAspect="1"/>
          </p:cNvPicPr>
          <p:nvPr/>
        </p:nvPicPr>
        <p:blipFill>
          <a:blip r:embed="rId5"/>
          <a:stretch>
            <a:fillRect/>
          </a:stretch>
        </p:blipFill>
        <p:spPr>
          <a:xfrm>
            <a:off x="838200" y="3695941"/>
            <a:ext cx="8462617" cy="2771259"/>
          </a:xfrm>
          <a:prstGeom prst="rect">
            <a:avLst/>
          </a:prstGeom>
        </p:spPr>
      </p:pic>
      <p:sp>
        <p:nvSpPr>
          <p:cNvPr id="12" name="TextBox 11">
            <a:extLst>
              <a:ext uri="{FF2B5EF4-FFF2-40B4-BE49-F238E27FC236}">
                <a16:creationId xmlns:a16="http://schemas.microsoft.com/office/drawing/2014/main" id="{2FE9F43A-0A40-DF75-FD06-FD46D4DA04C4}"/>
              </a:ext>
            </a:extLst>
          </p:cNvPr>
          <p:cNvSpPr txBox="1"/>
          <p:nvPr/>
        </p:nvSpPr>
        <p:spPr>
          <a:xfrm>
            <a:off x="9584475" y="2143193"/>
            <a:ext cx="2566313" cy="1569660"/>
          </a:xfrm>
          <a:prstGeom prst="rect">
            <a:avLst/>
          </a:prstGeom>
          <a:noFill/>
        </p:spPr>
        <p:txBody>
          <a:bodyPr wrap="square">
            <a:spAutoFit/>
          </a:bodyPr>
          <a:lstStyle/>
          <a:p>
            <a:pPr algn="l"/>
            <a:r>
              <a:rPr lang="en-CA" altLang="zh-CN" sz="1600" b="1" i="0" u="none" strike="noStrike" baseline="0" dirty="0">
                <a:latin typeface="LMRoman10-Bold"/>
              </a:rPr>
              <a:t>Attention</a:t>
            </a:r>
            <a:r>
              <a:rPr lang="en-CA" altLang="zh-CN" sz="1600" b="0" i="0" u="none" strike="noStrike" baseline="0" dirty="0">
                <a:latin typeface="LMRoman10-Regular"/>
              </a:rPr>
              <a:t>: </a:t>
            </a:r>
            <a:r>
              <a:rPr lang="en-CA" altLang="zh-CN" sz="1600" b="0" i="1" u="none" strike="noStrike" baseline="0" dirty="0">
                <a:latin typeface="LMRoman10-Italic"/>
              </a:rPr>
              <a:t>When the high VIFs are caused by the inclusion of powers or products of other variables, you can Safely Ignore Multicollinearity</a:t>
            </a:r>
            <a:endParaRPr lang="zh-CN" altLang="en-US" sz="1600" dirty="0"/>
          </a:p>
        </p:txBody>
      </p:sp>
      <p:sp>
        <p:nvSpPr>
          <p:cNvPr id="14" name="TextBox 13">
            <a:extLst>
              <a:ext uri="{FF2B5EF4-FFF2-40B4-BE49-F238E27FC236}">
                <a16:creationId xmlns:a16="http://schemas.microsoft.com/office/drawing/2014/main" id="{30B54386-E44C-8EE8-AA26-237FE27E2252}"/>
              </a:ext>
            </a:extLst>
          </p:cNvPr>
          <p:cNvSpPr txBox="1"/>
          <p:nvPr/>
        </p:nvSpPr>
        <p:spPr>
          <a:xfrm>
            <a:off x="9658636" y="4070428"/>
            <a:ext cx="2005043" cy="923330"/>
          </a:xfrm>
          <a:prstGeom prst="rect">
            <a:avLst/>
          </a:prstGeom>
          <a:noFill/>
        </p:spPr>
        <p:txBody>
          <a:bodyPr wrap="square">
            <a:spAutoFit/>
          </a:bodyPr>
          <a:lstStyle/>
          <a:p>
            <a:r>
              <a:rPr lang="zh-CN" altLang="en-US" dirty="0"/>
              <a:t>library(mctest)</a:t>
            </a:r>
            <a:endParaRPr lang="en-CA" altLang="zh-CN" dirty="0"/>
          </a:p>
          <a:p>
            <a:r>
              <a:rPr lang="en-CA" altLang="zh-CN" dirty="0"/>
              <a:t>&gt;&gt;</a:t>
            </a:r>
            <a:r>
              <a:rPr lang="en-CA" altLang="zh-CN" dirty="0" err="1"/>
              <a:t>imcdiag</a:t>
            </a:r>
            <a:r>
              <a:rPr lang="en-CA" altLang="zh-CN" dirty="0"/>
              <a:t>(model, method=“VIF”)</a:t>
            </a:r>
          </a:p>
        </p:txBody>
      </p:sp>
      <p:sp>
        <p:nvSpPr>
          <p:cNvPr id="16" name="TextBox 15">
            <a:extLst>
              <a:ext uri="{FF2B5EF4-FFF2-40B4-BE49-F238E27FC236}">
                <a16:creationId xmlns:a16="http://schemas.microsoft.com/office/drawing/2014/main" id="{ABD0876A-2505-C20C-4251-F7A267DD31B9}"/>
              </a:ext>
            </a:extLst>
          </p:cNvPr>
          <p:cNvSpPr txBox="1"/>
          <p:nvPr/>
        </p:nvSpPr>
        <p:spPr>
          <a:xfrm>
            <a:off x="9658637" y="5174724"/>
            <a:ext cx="1862803" cy="646331"/>
          </a:xfrm>
          <a:prstGeom prst="rect">
            <a:avLst/>
          </a:prstGeom>
          <a:noFill/>
        </p:spPr>
        <p:txBody>
          <a:bodyPr wrap="square">
            <a:spAutoFit/>
          </a:bodyPr>
          <a:lstStyle/>
          <a:p>
            <a:r>
              <a:rPr lang="en-CA" altLang="zh-CN" sz="1800" b="0" i="0" u="none" strike="noStrike" baseline="0" dirty="0">
                <a:latin typeface="LMMono10-Regular"/>
              </a:rPr>
              <a:t>library(car)</a:t>
            </a:r>
          </a:p>
          <a:p>
            <a:r>
              <a:rPr lang="en-CA" altLang="zh-CN" dirty="0">
                <a:latin typeface="LMMono10-Regular"/>
              </a:rPr>
              <a:t>&gt;&gt;VIF(model)</a:t>
            </a:r>
            <a:endParaRPr lang="zh-CN" altLang="en-US" dirty="0"/>
          </a:p>
        </p:txBody>
      </p:sp>
    </p:spTree>
    <p:extLst>
      <p:ext uri="{BB962C8B-B14F-4D97-AF65-F5344CB8AC3E}">
        <p14:creationId xmlns:p14="http://schemas.microsoft.com/office/powerpoint/2010/main" val="4538870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2CA-36FF-D5FE-42E7-6E16D3568A94}"/>
              </a:ext>
            </a:extLst>
          </p:cNvPr>
          <p:cNvSpPr>
            <a:spLocks noGrp="1"/>
          </p:cNvSpPr>
          <p:nvPr>
            <p:ph type="title"/>
          </p:nvPr>
        </p:nvSpPr>
        <p:spPr/>
        <p:txBody>
          <a:bodyPr/>
          <a:lstStyle/>
          <a:p>
            <a:r>
              <a:rPr lang="en-CA" altLang="zh-CN" dirty="0">
                <a:solidFill>
                  <a:schemeClr val="accent1"/>
                </a:solidFill>
              </a:rPr>
              <a:t>An example from Advertising data</a:t>
            </a:r>
            <a:endParaRPr lang="zh-CN" altLang="en-US" dirty="0">
              <a:solidFill>
                <a:schemeClr val="accent1"/>
              </a:solidFill>
            </a:endParaRPr>
          </a:p>
        </p:txBody>
      </p:sp>
      <p:pic>
        <p:nvPicPr>
          <p:cNvPr id="6" name="Content Placeholder 5" descr="A picture containing text, screenshot, diagram, design&#10;&#10;Description automatically generated">
            <a:extLst>
              <a:ext uri="{FF2B5EF4-FFF2-40B4-BE49-F238E27FC236}">
                <a16:creationId xmlns:a16="http://schemas.microsoft.com/office/drawing/2014/main" id="{67D59BCB-E3FC-116E-8EAA-154960926BC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62357" y="2035487"/>
            <a:ext cx="4039948" cy="3655986"/>
          </a:xfrm>
        </p:spPr>
      </p:pic>
      <p:sp>
        <p:nvSpPr>
          <p:cNvPr id="4" name="Slide Number Placeholder 3">
            <a:extLst>
              <a:ext uri="{FF2B5EF4-FFF2-40B4-BE49-F238E27FC236}">
                <a16:creationId xmlns:a16="http://schemas.microsoft.com/office/drawing/2014/main" id="{6958795E-03BB-2CFE-BE05-529DAB3298F5}"/>
              </a:ext>
            </a:extLst>
          </p:cNvPr>
          <p:cNvSpPr>
            <a:spLocks noGrp="1"/>
          </p:cNvSpPr>
          <p:nvPr>
            <p:ph type="sldNum" sz="quarter" idx="12"/>
          </p:nvPr>
        </p:nvSpPr>
        <p:spPr/>
        <p:txBody>
          <a:bodyPr/>
          <a:lstStyle/>
          <a:p>
            <a:fld id="{998FC6E2-3800-4EB0-A18D-3856D6660061}" type="slidenum">
              <a:rPr lang="en-US" smtClean="0"/>
              <a:t>12</a:t>
            </a:fld>
            <a:endParaRPr lang="en-US"/>
          </a:p>
        </p:txBody>
      </p:sp>
      <p:pic>
        <p:nvPicPr>
          <p:cNvPr id="8" name="Picture 7" descr="A screenshot of a graph&#10;&#10;Description automatically generated with low confidence">
            <a:extLst>
              <a:ext uri="{FF2B5EF4-FFF2-40B4-BE49-F238E27FC236}">
                <a16:creationId xmlns:a16="http://schemas.microsoft.com/office/drawing/2014/main" id="{2BB4BF15-7F78-0600-9C2E-E5B0719932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082" y="1777214"/>
            <a:ext cx="8059275" cy="4172532"/>
          </a:xfrm>
          <a:prstGeom prst="rect">
            <a:avLst/>
          </a:prstGeom>
        </p:spPr>
      </p:pic>
      <p:pic>
        <p:nvPicPr>
          <p:cNvPr id="9" name="Picture 8" descr="Shape&#10;&#10;Description automatically generated with medium confidence">
            <a:extLst>
              <a:ext uri="{FF2B5EF4-FFF2-40B4-BE49-F238E27FC236}">
                <a16:creationId xmlns:a16="http://schemas.microsoft.com/office/drawing/2014/main" id="{6C890EB6-BE59-C9A3-86AE-37DE977AEA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42280"/>
            <a:ext cx="2661285" cy="567690"/>
          </a:xfrm>
          <a:prstGeom prst="rect">
            <a:avLst/>
          </a:prstGeom>
        </p:spPr>
      </p:pic>
    </p:spTree>
    <p:extLst>
      <p:ext uri="{BB962C8B-B14F-4D97-AF65-F5344CB8AC3E}">
        <p14:creationId xmlns:p14="http://schemas.microsoft.com/office/powerpoint/2010/main" val="109297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EA2CA-36FF-D5FE-42E7-6E16D3568A94}"/>
              </a:ext>
            </a:extLst>
          </p:cNvPr>
          <p:cNvSpPr>
            <a:spLocks noGrp="1"/>
          </p:cNvSpPr>
          <p:nvPr>
            <p:ph type="title"/>
          </p:nvPr>
        </p:nvSpPr>
        <p:spPr/>
        <p:txBody>
          <a:bodyPr/>
          <a:lstStyle/>
          <a:p>
            <a:r>
              <a:rPr lang="en-CA" altLang="zh-CN" dirty="0">
                <a:solidFill>
                  <a:schemeClr val="accent1"/>
                </a:solidFill>
              </a:rPr>
              <a:t>An example from Advertising data</a:t>
            </a:r>
            <a:endParaRPr lang="zh-CN" altLang="en-US" dirty="0">
              <a:solidFill>
                <a:schemeClr val="accent1"/>
              </a:solidFill>
            </a:endParaRPr>
          </a:p>
        </p:txBody>
      </p:sp>
      <p:sp>
        <p:nvSpPr>
          <p:cNvPr id="4" name="Slide Number Placeholder 3">
            <a:extLst>
              <a:ext uri="{FF2B5EF4-FFF2-40B4-BE49-F238E27FC236}">
                <a16:creationId xmlns:a16="http://schemas.microsoft.com/office/drawing/2014/main" id="{6958795E-03BB-2CFE-BE05-529DAB3298F5}"/>
              </a:ext>
            </a:extLst>
          </p:cNvPr>
          <p:cNvSpPr>
            <a:spLocks noGrp="1"/>
          </p:cNvSpPr>
          <p:nvPr>
            <p:ph type="sldNum" sz="quarter" idx="12"/>
          </p:nvPr>
        </p:nvSpPr>
        <p:spPr/>
        <p:txBody>
          <a:bodyPr/>
          <a:lstStyle/>
          <a:p>
            <a:fld id="{998FC6E2-3800-4EB0-A18D-3856D6660061}" type="slidenum">
              <a:rPr lang="en-US" smtClean="0"/>
              <a:t>13</a:t>
            </a:fld>
            <a:endParaRPr lang="en-US"/>
          </a:p>
        </p:txBody>
      </p:sp>
      <p:pic>
        <p:nvPicPr>
          <p:cNvPr id="9" name="Content Placeholder 8">
            <a:extLst>
              <a:ext uri="{FF2B5EF4-FFF2-40B4-BE49-F238E27FC236}">
                <a16:creationId xmlns:a16="http://schemas.microsoft.com/office/drawing/2014/main" id="{2186749B-2E2A-425D-4696-E0B73062B6B7}"/>
              </a:ext>
            </a:extLst>
          </p:cNvPr>
          <p:cNvPicPr>
            <a:picLocks noGrp="1" noChangeAspect="1"/>
          </p:cNvPicPr>
          <p:nvPr>
            <p:ph idx="1"/>
          </p:nvPr>
        </p:nvPicPr>
        <p:blipFill>
          <a:blip r:embed="rId2"/>
          <a:stretch>
            <a:fillRect/>
          </a:stretch>
        </p:blipFill>
        <p:spPr>
          <a:xfrm>
            <a:off x="982039" y="1599137"/>
            <a:ext cx="5500041" cy="4893738"/>
          </a:xfrm>
        </p:spPr>
      </p:pic>
      <p:pic>
        <p:nvPicPr>
          <p:cNvPr id="11" name="Picture 10">
            <a:extLst>
              <a:ext uri="{FF2B5EF4-FFF2-40B4-BE49-F238E27FC236}">
                <a16:creationId xmlns:a16="http://schemas.microsoft.com/office/drawing/2014/main" id="{66578B37-4E25-6DFB-4044-264723B42FBE}"/>
              </a:ext>
            </a:extLst>
          </p:cNvPr>
          <p:cNvPicPr>
            <a:picLocks noChangeAspect="1"/>
          </p:cNvPicPr>
          <p:nvPr/>
        </p:nvPicPr>
        <p:blipFill>
          <a:blip r:embed="rId3"/>
          <a:stretch>
            <a:fillRect/>
          </a:stretch>
        </p:blipFill>
        <p:spPr>
          <a:xfrm>
            <a:off x="7894320" y="2924044"/>
            <a:ext cx="2990850" cy="1266825"/>
          </a:xfrm>
          <a:prstGeom prst="rect">
            <a:avLst/>
          </a:prstGeom>
        </p:spPr>
      </p:pic>
      <p:sp>
        <p:nvSpPr>
          <p:cNvPr id="13" name="TextBox 12">
            <a:extLst>
              <a:ext uri="{FF2B5EF4-FFF2-40B4-BE49-F238E27FC236}">
                <a16:creationId xmlns:a16="http://schemas.microsoft.com/office/drawing/2014/main" id="{9C827EEC-59BD-DD92-581D-A104778713A0}"/>
              </a:ext>
            </a:extLst>
          </p:cNvPr>
          <p:cNvSpPr txBox="1"/>
          <p:nvPr/>
        </p:nvSpPr>
        <p:spPr>
          <a:xfrm>
            <a:off x="7894320" y="4934861"/>
            <a:ext cx="3703320" cy="1200329"/>
          </a:xfrm>
          <a:prstGeom prst="rect">
            <a:avLst/>
          </a:prstGeom>
          <a:noFill/>
        </p:spPr>
        <p:txBody>
          <a:bodyPr wrap="square">
            <a:spAutoFit/>
          </a:bodyPr>
          <a:lstStyle/>
          <a:p>
            <a:pPr algn="l"/>
            <a:r>
              <a:rPr lang="en-CA" altLang="zh-CN" sz="1800" b="0" i="0" u="none" strike="noStrike" baseline="0" dirty="0">
                <a:latin typeface="LMRoman10-Regular"/>
              </a:rPr>
              <a:t>From the output, you can see that the </a:t>
            </a:r>
            <a:r>
              <a:rPr lang="en-CA" altLang="zh-CN" sz="1800" b="0" i="1" u="none" strike="noStrike" baseline="0" dirty="0">
                <a:latin typeface="LMMathItalic10-Regular"/>
              </a:rPr>
              <a:t>V IF</a:t>
            </a:r>
            <a:r>
              <a:rPr lang="en-CA" altLang="zh-CN" sz="800" b="0" i="1" u="none" strike="noStrike" baseline="0" dirty="0">
                <a:latin typeface="LMMathItalic7-Regular"/>
              </a:rPr>
              <a:t>TV </a:t>
            </a:r>
            <a:r>
              <a:rPr lang="en-CA" altLang="zh-CN" sz="1800" b="0" i="0" u="none" strike="noStrike" baseline="0" dirty="0">
                <a:latin typeface="LMRoman10-Regular"/>
              </a:rPr>
              <a:t>= </a:t>
            </a:r>
            <a:r>
              <a:rPr lang="en-CA" altLang="zh-CN" sz="1800" b="0" i="1" u="none" strike="noStrike" baseline="0" dirty="0">
                <a:latin typeface="LMMathItalic10-Regular"/>
              </a:rPr>
              <a:t>V </a:t>
            </a:r>
            <a:r>
              <a:rPr lang="en-CA" altLang="zh-CN" sz="1800" b="0" i="1" u="none" strike="noStrike" baseline="0" dirty="0" err="1">
                <a:latin typeface="LMMathItalic10-Regular"/>
              </a:rPr>
              <a:t>IF</a:t>
            </a:r>
            <a:r>
              <a:rPr lang="en-CA" altLang="zh-CN" sz="800" b="0" i="1" u="none" strike="noStrike" baseline="0" dirty="0" err="1">
                <a:latin typeface="LMMathItalic7-Regular"/>
              </a:rPr>
              <a:t>Radio</a:t>
            </a:r>
            <a:r>
              <a:rPr lang="en-CA" altLang="zh-CN" sz="1800" b="0" i="0" u="none" strike="noStrike" baseline="0" dirty="0">
                <a:latin typeface="LMRoman10-Regular"/>
              </a:rPr>
              <a:t>=1.003013, which suggests that there is no</a:t>
            </a:r>
          </a:p>
          <a:p>
            <a:pPr algn="l"/>
            <a:r>
              <a:rPr lang="en-CA" altLang="zh-CN" sz="1800" b="0" i="0" u="none" strike="noStrike" baseline="0" dirty="0">
                <a:latin typeface="LMRoman10-Regular"/>
              </a:rPr>
              <a:t>correlation between these predictors.</a:t>
            </a:r>
            <a:endParaRPr lang="zh-CN" altLang="en-US" dirty="0"/>
          </a:p>
        </p:txBody>
      </p:sp>
      <p:pic>
        <p:nvPicPr>
          <p:cNvPr id="14" name="Picture 13" descr="Shape&#10;&#10;Description automatically generated with medium confidence">
            <a:extLst>
              <a:ext uri="{FF2B5EF4-FFF2-40B4-BE49-F238E27FC236}">
                <a16:creationId xmlns:a16="http://schemas.microsoft.com/office/drawing/2014/main" id="{712D6A39-C9AB-9B34-06A1-2400188845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5309588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Solutions for Multicollinearity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CA" b="1" dirty="0"/>
              <a:t>The first solution </a:t>
            </a:r>
            <a:r>
              <a:rPr lang="en-CA" dirty="0"/>
              <a:t>is to drop one of the problematic variables from the regression model. This can usually be done without much compromise to the regression model, since the presence of multicollinearity implies that the information that this variable provides about the response is redundant in the presence of the other variables.</a:t>
            </a:r>
          </a:p>
          <a:p>
            <a:r>
              <a:rPr lang="en-CA" b="1" dirty="0"/>
              <a:t>The second solution</a:t>
            </a:r>
            <a:r>
              <a:rPr lang="en-CA" dirty="0"/>
              <a:t> is to combine the collinear variables together into a single predictor. For instance, we might take the average of standardized versions of Limit and Rating in order to create a new variable that measures credit worthiness.</a:t>
            </a:r>
          </a:p>
          <a:p>
            <a:endParaRPr lang="en-CA" dirty="0"/>
          </a:p>
        </p:txBody>
      </p:sp>
      <p:pic>
        <p:nvPicPr>
          <p:cNvPr id="2" name="Picture 1" descr="Shape&#10;&#10;Description automatically generated with medium confidence">
            <a:extLst>
              <a:ext uri="{FF2B5EF4-FFF2-40B4-BE49-F238E27FC236}">
                <a16:creationId xmlns:a16="http://schemas.microsoft.com/office/drawing/2014/main" id="{A574D296-9BF4-AF05-B7EB-0CBFE94536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32261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19</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1323439"/>
          </a:xfrm>
          <a:prstGeom prst="rect">
            <a:avLst/>
          </a:prstGeom>
          <a:noFill/>
        </p:spPr>
        <p:txBody>
          <a:bodyPr wrap="square">
            <a:spAutoFit/>
          </a:bodyPr>
          <a:lstStyle/>
          <a:p>
            <a:r>
              <a:rPr lang="en-US" sz="2000" dirty="0">
                <a:solidFill>
                  <a:srgbClr val="000000"/>
                </a:solidFill>
                <a:latin typeface="Calibri" panose="020F0502020204030204" pitchFamily="34" charset="0"/>
              </a:rPr>
              <a:t>Use the CREDIT.CSV data.</a:t>
            </a:r>
          </a:p>
          <a:p>
            <a:endParaRPr lang="en-US" sz="2000" dirty="0">
              <a:solidFill>
                <a:srgbClr val="000000"/>
              </a:solidFill>
              <a:latin typeface="Calibri" panose="020F0502020204030204" pitchFamily="34" charset="0"/>
            </a:endParaRPr>
          </a:p>
          <a:p>
            <a:pPr algn="l"/>
            <a:r>
              <a:rPr lang="en-US" sz="2000" dirty="0">
                <a:solidFill>
                  <a:srgbClr val="000000"/>
                </a:solidFill>
                <a:latin typeface="Calibri" panose="020F0502020204030204" pitchFamily="34" charset="0"/>
              </a:rPr>
              <a:t>From the credit card example, </a:t>
            </a:r>
            <a:r>
              <a:rPr lang="en-US" sz="2000" dirty="0">
                <a:solidFill>
                  <a:srgbClr val="333333"/>
                </a:solidFill>
              </a:rPr>
              <a:t>check whether </a:t>
            </a:r>
            <a:r>
              <a:rPr lang="en-US" sz="2000" b="1" dirty="0">
                <a:solidFill>
                  <a:srgbClr val="333333"/>
                </a:solidFill>
              </a:rPr>
              <a:t>multicollinearity</a:t>
            </a:r>
            <a:r>
              <a:rPr lang="en-US" sz="2000" dirty="0">
                <a:solidFill>
                  <a:srgbClr val="333333"/>
                </a:solidFill>
              </a:rPr>
              <a:t> exists or not.</a:t>
            </a:r>
            <a:r>
              <a:rPr lang="en-US" sz="2000" b="0" i="0" dirty="0">
                <a:solidFill>
                  <a:srgbClr val="333333"/>
                </a:solidFill>
                <a:effectLst/>
              </a:rPr>
              <a:t> </a:t>
            </a:r>
          </a:p>
        </p:txBody>
      </p:sp>
    </p:spTree>
    <p:extLst>
      <p:ext uri="{BB962C8B-B14F-4D97-AF65-F5344CB8AC3E}">
        <p14:creationId xmlns:p14="http://schemas.microsoft.com/office/powerpoint/2010/main" val="16667806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19</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pic>
        <p:nvPicPr>
          <p:cNvPr id="10" name="Picture 9">
            <a:extLst>
              <a:ext uri="{FF2B5EF4-FFF2-40B4-BE49-F238E27FC236}">
                <a16:creationId xmlns:a16="http://schemas.microsoft.com/office/drawing/2014/main" id="{C46820D8-1F44-1EBC-9387-719EF531E305}"/>
              </a:ext>
            </a:extLst>
          </p:cNvPr>
          <p:cNvPicPr>
            <a:picLocks noChangeAspect="1"/>
          </p:cNvPicPr>
          <p:nvPr/>
        </p:nvPicPr>
        <p:blipFill>
          <a:blip r:embed="rId5"/>
          <a:stretch>
            <a:fillRect/>
          </a:stretch>
        </p:blipFill>
        <p:spPr>
          <a:xfrm>
            <a:off x="185738" y="2038518"/>
            <a:ext cx="6642001" cy="3809473"/>
          </a:xfrm>
          <a:prstGeom prst="rect">
            <a:avLst/>
          </a:prstGeom>
          <a:ln>
            <a:solidFill>
              <a:schemeClr val="accent1"/>
            </a:solidFill>
          </a:ln>
        </p:spPr>
      </p:pic>
      <p:pic>
        <p:nvPicPr>
          <p:cNvPr id="12" name="Picture 11">
            <a:extLst>
              <a:ext uri="{FF2B5EF4-FFF2-40B4-BE49-F238E27FC236}">
                <a16:creationId xmlns:a16="http://schemas.microsoft.com/office/drawing/2014/main" id="{CDF0CCF1-C89C-522B-2479-32EFD0D09285}"/>
              </a:ext>
            </a:extLst>
          </p:cNvPr>
          <p:cNvPicPr>
            <a:picLocks noChangeAspect="1"/>
          </p:cNvPicPr>
          <p:nvPr/>
        </p:nvPicPr>
        <p:blipFill>
          <a:blip r:embed="rId6"/>
          <a:stretch>
            <a:fillRect/>
          </a:stretch>
        </p:blipFill>
        <p:spPr>
          <a:xfrm>
            <a:off x="5374420" y="2639860"/>
            <a:ext cx="6642002" cy="3605843"/>
          </a:xfrm>
          <a:prstGeom prst="rect">
            <a:avLst/>
          </a:prstGeom>
          <a:ln>
            <a:solidFill>
              <a:schemeClr val="accent1"/>
            </a:solidFill>
          </a:ln>
        </p:spPr>
      </p:pic>
    </p:spTree>
    <p:extLst>
      <p:ext uri="{BB962C8B-B14F-4D97-AF65-F5344CB8AC3E}">
        <p14:creationId xmlns:p14="http://schemas.microsoft.com/office/powerpoint/2010/main" val="17757584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a:t>
            </a:r>
            <a:r>
              <a:rPr lang="en-CA" dirty="0"/>
              <a:t>20</a:t>
            </a:r>
            <a:endParaRPr lang="en-US" dirty="0"/>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sp>
        <p:nvSpPr>
          <p:cNvPr id="5" name="TextBox 4">
            <a:extLst>
              <a:ext uri="{FF2B5EF4-FFF2-40B4-BE49-F238E27FC236}">
                <a16:creationId xmlns:a16="http://schemas.microsoft.com/office/drawing/2014/main" id="{08658D89-190F-0BF0-281E-985FA01782C3}"/>
              </a:ext>
            </a:extLst>
          </p:cNvPr>
          <p:cNvSpPr txBox="1"/>
          <p:nvPr/>
        </p:nvSpPr>
        <p:spPr>
          <a:xfrm>
            <a:off x="5230761" y="1937752"/>
            <a:ext cx="6078370" cy="1200329"/>
          </a:xfrm>
          <a:prstGeom prst="rect">
            <a:avLst/>
          </a:prstGeom>
          <a:noFill/>
        </p:spPr>
        <p:txBody>
          <a:bodyPr wrap="square">
            <a:spAutoFit/>
          </a:bodyPr>
          <a:lstStyle/>
          <a:p>
            <a:pPr marL="0" indent="0">
              <a:buNone/>
            </a:pPr>
            <a:r>
              <a:rPr lang="en-US" sz="1800" b="0" i="0" dirty="0">
                <a:solidFill>
                  <a:srgbClr val="333333"/>
                </a:solidFill>
                <a:effectLst/>
              </a:rPr>
              <a:t>From the clerical staff work hours, </a:t>
            </a:r>
            <a:r>
              <a:rPr lang="en-US" dirty="0">
                <a:solidFill>
                  <a:srgbClr val="333333"/>
                </a:solidFill>
              </a:rPr>
              <a:t>check whether </a:t>
            </a:r>
            <a:r>
              <a:rPr lang="en-US" b="1" dirty="0">
                <a:solidFill>
                  <a:srgbClr val="333333"/>
                </a:solidFill>
              </a:rPr>
              <a:t>multicollinearity</a:t>
            </a:r>
            <a:r>
              <a:rPr lang="en-US" dirty="0">
                <a:solidFill>
                  <a:srgbClr val="333333"/>
                </a:solidFill>
              </a:rPr>
              <a:t> exists in the optimal models or not.</a:t>
            </a:r>
            <a:r>
              <a:rPr lang="en-US" sz="1800" b="0" i="0" dirty="0">
                <a:solidFill>
                  <a:srgbClr val="333333"/>
                </a:solidFill>
                <a:effectLst/>
              </a:rPr>
              <a:t> If you detect a trend, how would you like to transform the predictors in the model?</a:t>
            </a:r>
            <a:endParaRPr lang="en-CA" sz="1800" dirty="0"/>
          </a:p>
        </p:txBody>
      </p:sp>
    </p:spTree>
    <p:extLst>
      <p:ext uri="{BB962C8B-B14F-4D97-AF65-F5344CB8AC3E}">
        <p14:creationId xmlns:p14="http://schemas.microsoft.com/office/powerpoint/2010/main" val="24151680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a:t>
            </a:r>
            <a:r>
              <a:rPr lang="en-CA" dirty="0"/>
              <a:t>20 Answers</a:t>
            </a:r>
            <a:endParaRPr lang="en-US" dirty="0"/>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pic>
        <p:nvPicPr>
          <p:cNvPr id="3" name="Picture 2">
            <a:extLst>
              <a:ext uri="{FF2B5EF4-FFF2-40B4-BE49-F238E27FC236}">
                <a16:creationId xmlns:a16="http://schemas.microsoft.com/office/drawing/2014/main" id="{E57CDCD9-07B3-8994-60AC-ABD420019F8E}"/>
              </a:ext>
            </a:extLst>
          </p:cNvPr>
          <p:cNvPicPr>
            <a:picLocks noChangeAspect="1"/>
          </p:cNvPicPr>
          <p:nvPr/>
        </p:nvPicPr>
        <p:blipFill>
          <a:blip r:embed="rId5"/>
          <a:stretch>
            <a:fillRect/>
          </a:stretch>
        </p:blipFill>
        <p:spPr>
          <a:xfrm>
            <a:off x="3471565" y="2556832"/>
            <a:ext cx="4196938" cy="3662907"/>
          </a:xfrm>
          <a:prstGeom prst="rect">
            <a:avLst/>
          </a:prstGeom>
        </p:spPr>
      </p:pic>
      <p:pic>
        <p:nvPicPr>
          <p:cNvPr id="10" name="Picture 9">
            <a:extLst>
              <a:ext uri="{FF2B5EF4-FFF2-40B4-BE49-F238E27FC236}">
                <a16:creationId xmlns:a16="http://schemas.microsoft.com/office/drawing/2014/main" id="{1429F283-F96F-7248-87E5-F85C77DBF246}"/>
              </a:ext>
            </a:extLst>
          </p:cNvPr>
          <p:cNvPicPr>
            <a:picLocks noChangeAspect="1"/>
          </p:cNvPicPr>
          <p:nvPr/>
        </p:nvPicPr>
        <p:blipFill>
          <a:blip r:embed="rId6"/>
          <a:stretch>
            <a:fillRect/>
          </a:stretch>
        </p:blipFill>
        <p:spPr>
          <a:xfrm>
            <a:off x="7828888" y="2532468"/>
            <a:ext cx="4306623" cy="3606796"/>
          </a:xfrm>
          <a:prstGeom prst="rect">
            <a:avLst/>
          </a:prstGeom>
        </p:spPr>
      </p:pic>
      <p:pic>
        <p:nvPicPr>
          <p:cNvPr id="12" name="Picture 11" descr="A picture containing text, screenshot, diagram, square&#10;&#10;Description automatically generated">
            <a:extLst>
              <a:ext uri="{FF2B5EF4-FFF2-40B4-BE49-F238E27FC236}">
                <a16:creationId xmlns:a16="http://schemas.microsoft.com/office/drawing/2014/main" id="{05C8F341-8CE0-EB0E-C714-856B883030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2460023"/>
            <a:ext cx="3318101" cy="3159340"/>
          </a:xfrm>
          <a:prstGeom prst="rect">
            <a:avLst/>
          </a:prstGeom>
        </p:spPr>
      </p:pic>
      <p:sp>
        <p:nvSpPr>
          <p:cNvPr id="14" name="TextBox 13">
            <a:extLst>
              <a:ext uri="{FF2B5EF4-FFF2-40B4-BE49-F238E27FC236}">
                <a16:creationId xmlns:a16="http://schemas.microsoft.com/office/drawing/2014/main" id="{AEC9CC38-8F56-EE46-33B1-B4D00FC28B06}"/>
              </a:ext>
            </a:extLst>
          </p:cNvPr>
          <p:cNvSpPr txBox="1"/>
          <p:nvPr/>
        </p:nvSpPr>
        <p:spPr>
          <a:xfrm>
            <a:off x="3465251" y="1980393"/>
            <a:ext cx="2623828" cy="461665"/>
          </a:xfrm>
          <a:prstGeom prst="rect">
            <a:avLst/>
          </a:prstGeom>
          <a:noFill/>
        </p:spPr>
        <p:txBody>
          <a:bodyPr wrap="square">
            <a:spAutoFit/>
          </a:bodyPr>
          <a:lstStyle/>
          <a:p>
            <a:r>
              <a:rPr lang="zh-CN" altLang="en-US" sz="1200" dirty="0"/>
              <a:t>optimal_model_approach2=lm(Y ~ X2+X4+X5+I(X2^2), data=workhours)</a:t>
            </a:r>
          </a:p>
        </p:txBody>
      </p:sp>
      <p:sp>
        <p:nvSpPr>
          <p:cNvPr id="16" name="TextBox 15">
            <a:extLst>
              <a:ext uri="{FF2B5EF4-FFF2-40B4-BE49-F238E27FC236}">
                <a16:creationId xmlns:a16="http://schemas.microsoft.com/office/drawing/2014/main" id="{FA1E5E41-54F2-3E86-D3F7-1BDB17717D91}"/>
              </a:ext>
            </a:extLst>
          </p:cNvPr>
          <p:cNvSpPr txBox="1"/>
          <p:nvPr/>
        </p:nvSpPr>
        <p:spPr>
          <a:xfrm>
            <a:off x="7910267" y="1795727"/>
            <a:ext cx="3048000" cy="646331"/>
          </a:xfrm>
          <a:prstGeom prst="rect">
            <a:avLst/>
          </a:prstGeom>
          <a:noFill/>
        </p:spPr>
        <p:txBody>
          <a:bodyPr wrap="square">
            <a:spAutoFit/>
          </a:bodyPr>
          <a:lstStyle/>
          <a:p>
            <a:r>
              <a:rPr lang="zh-CN" altLang="en-US" sz="1200" dirty="0"/>
              <a:t>optimal_model_approach3 &lt;-lm(Y~(X1+X2+X3+X4+X5+X6+X1:X6+X2:X6), data=workhours)</a:t>
            </a:r>
          </a:p>
        </p:txBody>
      </p:sp>
    </p:spTree>
    <p:extLst>
      <p:ext uri="{BB962C8B-B14F-4D97-AF65-F5344CB8AC3E}">
        <p14:creationId xmlns:p14="http://schemas.microsoft.com/office/powerpoint/2010/main" val="191204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6. Outlier (The effect on individual cases)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19</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Outlier: An outlying case is defined as a particular observation (𝑌,𝑋1,𝑋2,...𝑋𝑝) that differs from the majority of the cases in the data set. Potentially caused by a different mechanism (something might wrong)</a:t>
            </a:r>
          </a:p>
          <a:p>
            <a:r>
              <a:rPr lang="en-CA" dirty="0"/>
              <a:t>Possible causes of outliers</a:t>
            </a:r>
          </a:p>
          <a:p>
            <a:pPr lvl="1"/>
            <a:r>
              <a:rPr lang="en-CA" dirty="0"/>
              <a:t>Error in recording data (e.g. 28 to 82)</a:t>
            </a:r>
          </a:p>
          <a:p>
            <a:pPr lvl="1"/>
            <a:r>
              <a:rPr lang="en-CA" dirty="0"/>
              <a:t>Measurement process/tool problem</a:t>
            </a:r>
          </a:p>
          <a:p>
            <a:pPr lvl="1"/>
            <a:r>
              <a:rPr lang="en-CA" dirty="0"/>
              <a:t>Failure of the experimental process</a:t>
            </a:r>
          </a:p>
          <a:p>
            <a:r>
              <a:rPr lang="en-CA" dirty="0"/>
              <a:t>For non-robust statistics, outlier can ruin the analysis. (e.g. mean)</a:t>
            </a:r>
          </a:p>
          <a:p>
            <a:endParaRPr lang="en-CA" dirty="0"/>
          </a:p>
        </p:txBody>
      </p:sp>
      <p:sp>
        <p:nvSpPr>
          <p:cNvPr id="2" name="Slide Number Placeholder 11">
            <a:extLst>
              <a:ext uri="{FF2B5EF4-FFF2-40B4-BE49-F238E27FC236}">
                <a16:creationId xmlns:a16="http://schemas.microsoft.com/office/drawing/2014/main" id="{7E2A3EAF-DEE4-DB5D-F9D9-0DBDD2EAD050}"/>
              </a:ext>
            </a:extLst>
          </p:cNvPr>
          <p:cNvSpPr txBox="1">
            <a:spLocks/>
          </p:cNvSpPr>
          <p:nvPr/>
        </p:nvSpPr>
        <p:spPr>
          <a:xfrm>
            <a:off x="8763000" y="652907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19</a:t>
            </a:fld>
            <a:endParaRPr lang="en-US"/>
          </a:p>
        </p:txBody>
      </p:sp>
      <p:pic>
        <p:nvPicPr>
          <p:cNvPr id="6" name="Picture 5" descr="Shape&#10;&#10;Description automatically generated with medium confidence">
            <a:extLst>
              <a:ext uri="{FF2B5EF4-FFF2-40B4-BE49-F238E27FC236}">
                <a16:creationId xmlns:a16="http://schemas.microsoft.com/office/drawing/2014/main" id="{BF3B72DC-866A-522A-E27B-22D4D541AD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582445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a:t>
            </a:r>
            <a:r>
              <a:rPr lang="en-CA" sz="1900" dirty="0">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Several</a:t>
            </a:r>
            <a:r>
              <a:rPr lang="zh-CN" altLang="en-US" dirty="0">
                <a:solidFill>
                  <a:schemeClr val="accent1"/>
                </a:solidFill>
              </a:rPr>
              <a:t> </a:t>
            </a:r>
            <a:r>
              <a:rPr lang="en-US" altLang="zh-CN" dirty="0">
                <a:solidFill>
                  <a:schemeClr val="accent1"/>
                </a:solidFill>
              </a:rPr>
              <a:t>key</a:t>
            </a:r>
            <a:r>
              <a:rPr lang="zh-CN" altLang="en-US" dirty="0">
                <a:solidFill>
                  <a:schemeClr val="accent1"/>
                </a:solidFill>
              </a:rPr>
              <a:t> </a:t>
            </a:r>
            <a:r>
              <a:rPr lang="en-US" altLang="zh-CN" dirty="0">
                <a:solidFill>
                  <a:schemeClr val="accent1"/>
                </a:solidFill>
              </a:rPr>
              <a:t>concepts</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20</a:t>
            </a:fld>
            <a:endParaRPr lang="en-US" dirty="0">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574040" y="1795145"/>
            <a:ext cx="6096000" cy="1831975"/>
          </a:xfrm>
        </p:spPr>
        <p:txBody>
          <a:bodyPr>
            <a:noAutofit/>
          </a:bodyPr>
          <a:lstStyle/>
          <a:p>
            <a:pPr marL="0" indent="0">
              <a:buNone/>
            </a:pPr>
            <a:r>
              <a:rPr lang="en-US" altLang="zh-CN" sz="2000" b="1" dirty="0"/>
              <a:t>Outliers</a:t>
            </a:r>
            <a:r>
              <a:rPr lang="en-US" altLang="zh-CN" sz="2000" dirty="0"/>
              <a:t>: </a:t>
            </a:r>
            <a:r>
              <a:rPr lang="en-CA" sz="2000" dirty="0"/>
              <a:t>a point that falls far from the other data points.</a:t>
            </a:r>
            <a:endParaRPr lang="en-US" sz="2000" dirty="0"/>
          </a:p>
          <a:p>
            <a:pPr marL="0" indent="0">
              <a:buNone/>
            </a:pPr>
            <a:endParaRPr lang="en-US" altLang="zh-CN" sz="2000" b="1" dirty="0"/>
          </a:p>
          <a:p>
            <a:pPr marL="0" indent="0">
              <a:buNone/>
            </a:pPr>
            <a:r>
              <a:rPr lang="en-US" altLang="zh-CN" sz="2000" b="1" dirty="0"/>
              <a:t>Leverage</a:t>
            </a:r>
            <a:r>
              <a:rPr lang="en-US" altLang="zh-CN" sz="2000" dirty="0"/>
              <a:t>: </a:t>
            </a:r>
            <a:r>
              <a:rPr lang="en-CA" sz="2000" dirty="0"/>
              <a:t>leverage is a measure of how far away the </a:t>
            </a:r>
            <a:r>
              <a:rPr lang="en-CA" sz="2000" dirty="0">
                <a:solidFill>
                  <a:schemeClr val="accent1"/>
                </a:solidFill>
              </a:rPr>
              <a:t>independent variable </a:t>
            </a:r>
            <a:r>
              <a:rPr lang="en-CA" sz="2000" dirty="0"/>
              <a:t>values of an observation are from those of the other observations. High-leverage points, if any, are outliers with respect to the independent variables.</a:t>
            </a:r>
          </a:p>
        </p:txBody>
      </p:sp>
      <p:pic>
        <p:nvPicPr>
          <p:cNvPr id="1026" name="Picture 2" descr="Leverage Point - an overview | ScienceDirect Topics">
            <a:extLst>
              <a:ext uri="{FF2B5EF4-FFF2-40B4-BE49-F238E27FC236}">
                <a16:creationId xmlns:a16="http://schemas.microsoft.com/office/drawing/2014/main" id="{E91E2502-F9A9-D780-4B39-9CEF992AD7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8917" y="2115861"/>
            <a:ext cx="4503523" cy="25790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2F98B190-B046-2061-EFB0-FFF3FAA3AC2E}"/>
              </a:ext>
            </a:extLst>
          </p:cNvPr>
          <p:cNvSpPr txBox="1"/>
          <p:nvPr/>
        </p:nvSpPr>
        <p:spPr>
          <a:xfrm>
            <a:off x="9925949" y="1658422"/>
            <a:ext cx="2102114" cy="369332"/>
          </a:xfrm>
          <a:prstGeom prst="rect">
            <a:avLst/>
          </a:prstGeom>
          <a:noFill/>
        </p:spPr>
        <p:txBody>
          <a:bodyPr wrap="none" rtlCol="0">
            <a:spAutoFit/>
          </a:bodyPr>
          <a:lstStyle/>
          <a:p>
            <a:r>
              <a:rPr lang="en-CA" altLang="zh-CN" dirty="0"/>
              <a:t>Good leverage, low I</a:t>
            </a:r>
            <a:endParaRPr lang="zh-CN" altLang="en-US" dirty="0"/>
          </a:p>
        </p:txBody>
      </p:sp>
      <p:sp>
        <p:nvSpPr>
          <p:cNvPr id="5" name="TextBox 4">
            <a:extLst>
              <a:ext uri="{FF2B5EF4-FFF2-40B4-BE49-F238E27FC236}">
                <a16:creationId xmlns:a16="http://schemas.microsoft.com/office/drawing/2014/main" id="{5521DCCF-A288-B421-EE62-D09EB7F748DD}"/>
              </a:ext>
            </a:extLst>
          </p:cNvPr>
          <p:cNvSpPr txBox="1"/>
          <p:nvPr/>
        </p:nvSpPr>
        <p:spPr>
          <a:xfrm>
            <a:off x="10071281" y="4462065"/>
            <a:ext cx="1701619" cy="646331"/>
          </a:xfrm>
          <a:prstGeom prst="rect">
            <a:avLst/>
          </a:prstGeom>
          <a:noFill/>
        </p:spPr>
        <p:txBody>
          <a:bodyPr wrap="square" rtlCol="0">
            <a:spAutoFit/>
          </a:bodyPr>
          <a:lstStyle/>
          <a:p>
            <a:r>
              <a:rPr lang="en-CA" altLang="zh-CN" dirty="0"/>
              <a:t>Bad leverage, high influential</a:t>
            </a:r>
            <a:endParaRPr lang="zh-CN" altLang="en-US" dirty="0"/>
          </a:p>
        </p:txBody>
      </p:sp>
      <p:sp>
        <p:nvSpPr>
          <p:cNvPr id="6" name="Slide Number Placeholder 11">
            <a:extLst>
              <a:ext uri="{FF2B5EF4-FFF2-40B4-BE49-F238E27FC236}">
                <a16:creationId xmlns:a16="http://schemas.microsoft.com/office/drawing/2014/main" id="{CEF12C99-2B8F-D383-90E4-CCC29F583D5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20</a:t>
            </a:fld>
            <a:endParaRPr lang="en-US" dirty="0"/>
          </a:p>
        </p:txBody>
      </p:sp>
      <p:pic>
        <p:nvPicPr>
          <p:cNvPr id="8" name="Picture 7" descr="Shape&#10;&#10;Description automatically generated with medium confidence">
            <a:extLst>
              <a:ext uri="{FF2B5EF4-FFF2-40B4-BE49-F238E27FC236}">
                <a16:creationId xmlns:a16="http://schemas.microsoft.com/office/drawing/2014/main" id="{EB21732E-B77D-0BF5-342C-BA7D1A84F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0" name="TextBox 9">
            <a:extLst>
              <a:ext uri="{FF2B5EF4-FFF2-40B4-BE49-F238E27FC236}">
                <a16:creationId xmlns:a16="http://schemas.microsoft.com/office/drawing/2014/main" id="{55814341-2F45-9D89-93F4-5960611BF388}"/>
              </a:ext>
            </a:extLst>
          </p:cNvPr>
          <p:cNvSpPr txBox="1"/>
          <p:nvPr/>
        </p:nvSpPr>
        <p:spPr>
          <a:xfrm>
            <a:off x="574040" y="4430775"/>
            <a:ext cx="6096000" cy="1631216"/>
          </a:xfrm>
          <a:prstGeom prst="rect">
            <a:avLst/>
          </a:prstGeom>
          <a:noFill/>
        </p:spPr>
        <p:txBody>
          <a:bodyPr wrap="square">
            <a:spAutoFit/>
          </a:bodyPr>
          <a:lstStyle/>
          <a:p>
            <a:r>
              <a:rPr lang="en-US" altLang="zh-CN" sz="2000" b="1" dirty="0"/>
              <a:t>Influential</a:t>
            </a:r>
            <a:r>
              <a:rPr lang="en-US" altLang="zh-CN" sz="2000" dirty="0"/>
              <a:t>: If the coefficients of predictors </a:t>
            </a:r>
            <a:r>
              <a:rPr lang="en-US" altLang="zh-CN" sz="2000" dirty="0">
                <a:solidFill>
                  <a:srgbClr val="FF0000"/>
                </a:solidFill>
              </a:rPr>
              <a:t>change</a:t>
            </a:r>
            <a:r>
              <a:rPr lang="en-US" altLang="zh-CN" sz="2000" dirty="0"/>
              <a:t> dramatically when a point is removed, that point is </a:t>
            </a:r>
            <a:r>
              <a:rPr lang="en-US" altLang="zh-CN" sz="2000" dirty="0">
                <a:solidFill>
                  <a:srgbClr val="FF0000"/>
                </a:solidFill>
              </a:rPr>
              <a:t>influential</a:t>
            </a:r>
            <a:r>
              <a:rPr lang="en-US" altLang="zh-CN" sz="2000" dirty="0"/>
              <a:t>. </a:t>
            </a:r>
            <a:r>
              <a:rPr lang="en-CA" sz="2000" dirty="0"/>
              <a:t>How influential a point is, is a combination of how much leverage it has and how extreme it is in the y-direction.</a:t>
            </a:r>
          </a:p>
        </p:txBody>
      </p:sp>
      <p:sp>
        <p:nvSpPr>
          <p:cNvPr id="9" name="Oval 8">
            <a:extLst>
              <a:ext uri="{FF2B5EF4-FFF2-40B4-BE49-F238E27FC236}">
                <a16:creationId xmlns:a16="http://schemas.microsoft.com/office/drawing/2014/main" id="{0B308945-5EA8-A974-9F51-5724E585D4F3}"/>
              </a:ext>
            </a:extLst>
          </p:cNvPr>
          <p:cNvSpPr/>
          <p:nvPr/>
        </p:nvSpPr>
        <p:spPr>
          <a:xfrm>
            <a:off x="7181636" y="4694913"/>
            <a:ext cx="2160768" cy="166143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Oval 11">
            <a:extLst>
              <a:ext uri="{FF2B5EF4-FFF2-40B4-BE49-F238E27FC236}">
                <a16:creationId xmlns:a16="http://schemas.microsoft.com/office/drawing/2014/main" id="{D82848BB-C142-ACE1-52C3-EC5439A18C26}"/>
              </a:ext>
            </a:extLst>
          </p:cNvPr>
          <p:cNvSpPr/>
          <p:nvPr/>
        </p:nvSpPr>
        <p:spPr>
          <a:xfrm>
            <a:off x="8298754" y="5246383"/>
            <a:ext cx="1001750" cy="710897"/>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2">
            <a:extLst>
              <a:ext uri="{FF2B5EF4-FFF2-40B4-BE49-F238E27FC236}">
                <a16:creationId xmlns:a16="http://schemas.microsoft.com/office/drawing/2014/main" id="{546B21FB-EACF-3A78-A483-A93FD3AC8102}"/>
              </a:ext>
            </a:extLst>
          </p:cNvPr>
          <p:cNvSpPr txBox="1"/>
          <p:nvPr/>
        </p:nvSpPr>
        <p:spPr>
          <a:xfrm>
            <a:off x="7812218" y="4770925"/>
            <a:ext cx="922881" cy="369332"/>
          </a:xfrm>
          <a:prstGeom prst="rect">
            <a:avLst/>
          </a:prstGeom>
          <a:noFill/>
        </p:spPr>
        <p:txBody>
          <a:bodyPr wrap="none" rtlCol="0">
            <a:spAutoFit/>
          </a:bodyPr>
          <a:lstStyle/>
          <a:p>
            <a:r>
              <a:rPr lang="en-CA" altLang="zh-CN" dirty="0"/>
              <a:t>Outliers</a:t>
            </a:r>
            <a:endParaRPr lang="zh-CN" altLang="en-US" dirty="0"/>
          </a:p>
        </p:txBody>
      </p:sp>
      <p:grpSp>
        <p:nvGrpSpPr>
          <p:cNvPr id="16" name="Group 15">
            <a:extLst>
              <a:ext uri="{FF2B5EF4-FFF2-40B4-BE49-F238E27FC236}">
                <a16:creationId xmlns:a16="http://schemas.microsoft.com/office/drawing/2014/main" id="{E4CE199A-E60D-3184-5CF9-09A279A76953}"/>
              </a:ext>
            </a:extLst>
          </p:cNvPr>
          <p:cNvGrpSpPr/>
          <p:nvPr/>
        </p:nvGrpSpPr>
        <p:grpSpPr>
          <a:xfrm>
            <a:off x="7288412" y="5187755"/>
            <a:ext cx="1174678" cy="900772"/>
            <a:chOff x="7588322" y="5303178"/>
            <a:chExt cx="1174678" cy="900772"/>
          </a:xfrm>
        </p:grpSpPr>
        <p:sp>
          <p:nvSpPr>
            <p:cNvPr id="11" name="Oval 10">
              <a:extLst>
                <a:ext uri="{FF2B5EF4-FFF2-40B4-BE49-F238E27FC236}">
                  <a16:creationId xmlns:a16="http://schemas.microsoft.com/office/drawing/2014/main" id="{B9377F24-3DBF-FA6D-62D5-7C925E744E48}"/>
                </a:ext>
              </a:extLst>
            </p:cNvPr>
            <p:cNvSpPr/>
            <p:nvPr/>
          </p:nvSpPr>
          <p:spPr>
            <a:xfrm>
              <a:off x="7588322" y="5303178"/>
              <a:ext cx="1146778" cy="90077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3">
              <a:extLst>
                <a:ext uri="{FF2B5EF4-FFF2-40B4-BE49-F238E27FC236}">
                  <a16:creationId xmlns:a16="http://schemas.microsoft.com/office/drawing/2014/main" id="{F807D6E7-5872-72FB-BF75-DF9E81754160}"/>
                </a:ext>
              </a:extLst>
            </p:cNvPr>
            <p:cNvSpPr txBox="1"/>
            <p:nvPr/>
          </p:nvSpPr>
          <p:spPr>
            <a:xfrm>
              <a:off x="7616222" y="5558683"/>
              <a:ext cx="1146778" cy="369332"/>
            </a:xfrm>
            <a:prstGeom prst="rect">
              <a:avLst/>
            </a:prstGeom>
            <a:noFill/>
          </p:spPr>
          <p:txBody>
            <a:bodyPr wrap="square" rtlCol="0">
              <a:spAutoFit/>
            </a:bodyPr>
            <a:lstStyle/>
            <a:p>
              <a:r>
                <a:rPr lang="en-CA" altLang="zh-CN" dirty="0"/>
                <a:t>Leverage</a:t>
              </a:r>
              <a:endParaRPr lang="zh-CN" altLang="en-US" dirty="0"/>
            </a:p>
          </p:txBody>
        </p:sp>
      </p:grpSp>
      <p:sp>
        <p:nvSpPr>
          <p:cNvPr id="17" name="TextBox 16">
            <a:extLst>
              <a:ext uri="{FF2B5EF4-FFF2-40B4-BE49-F238E27FC236}">
                <a16:creationId xmlns:a16="http://schemas.microsoft.com/office/drawing/2014/main" id="{ECB96C36-BA54-8540-192F-DE245E261FCC}"/>
              </a:ext>
            </a:extLst>
          </p:cNvPr>
          <p:cNvSpPr txBox="1"/>
          <p:nvPr/>
        </p:nvSpPr>
        <p:spPr>
          <a:xfrm>
            <a:off x="8273658" y="5422166"/>
            <a:ext cx="1136593" cy="369332"/>
          </a:xfrm>
          <a:prstGeom prst="rect">
            <a:avLst/>
          </a:prstGeom>
          <a:noFill/>
        </p:spPr>
        <p:txBody>
          <a:bodyPr wrap="none" rtlCol="0">
            <a:spAutoFit/>
          </a:bodyPr>
          <a:lstStyle/>
          <a:p>
            <a:r>
              <a:rPr lang="en-CA" altLang="zh-CN" dirty="0"/>
              <a:t>Influential</a:t>
            </a:r>
            <a:endParaRPr lang="zh-CN" altLang="en-US" dirty="0"/>
          </a:p>
        </p:txBody>
      </p:sp>
    </p:spTree>
    <p:extLst>
      <p:ext uri="{BB962C8B-B14F-4D97-AF65-F5344CB8AC3E}">
        <p14:creationId xmlns:p14="http://schemas.microsoft.com/office/powerpoint/2010/main" val="76285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Leverage &amp;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21</a:t>
            </a:fld>
            <a:endParaRPr lang="en-US">
              <a:solidFill>
                <a:srgbClr val="FFFFFF"/>
              </a:solidFill>
            </a:endParaRPr>
          </a:p>
        </p:txBody>
      </p:sp>
      <p:sp>
        <p:nvSpPr>
          <p:cNvPr id="2" name="Slide Number Placeholder 11">
            <a:extLst>
              <a:ext uri="{FF2B5EF4-FFF2-40B4-BE49-F238E27FC236}">
                <a16:creationId xmlns:a16="http://schemas.microsoft.com/office/drawing/2014/main" id="{EC1071A5-1061-CF5B-CC3F-B4B5682F7B3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21</a:t>
            </a:fld>
            <a:endParaRPr lang="en-US"/>
          </a:p>
        </p:txBody>
      </p:sp>
      <p:grpSp>
        <p:nvGrpSpPr>
          <p:cNvPr id="32" name="Group 31">
            <a:extLst>
              <a:ext uri="{FF2B5EF4-FFF2-40B4-BE49-F238E27FC236}">
                <a16:creationId xmlns:a16="http://schemas.microsoft.com/office/drawing/2014/main" id="{604B5B87-B586-F60C-8AF0-D842A44A124A}"/>
              </a:ext>
            </a:extLst>
          </p:cNvPr>
          <p:cNvGrpSpPr/>
          <p:nvPr/>
        </p:nvGrpSpPr>
        <p:grpSpPr>
          <a:xfrm>
            <a:off x="4168766" y="1484381"/>
            <a:ext cx="4039897" cy="4044475"/>
            <a:chOff x="6028777" y="1273618"/>
            <a:chExt cx="5163646" cy="5082730"/>
          </a:xfrm>
        </p:grpSpPr>
        <p:pic>
          <p:nvPicPr>
            <p:cNvPr id="8" name="Picture 7">
              <a:extLst>
                <a:ext uri="{FF2B5EF4-FFF2-40B4-BE49-F238E27FC236}">
                  <a16:creationId xmlns:a16="http://schemas.microsoft.com/office/drawing/2014/main" id="{B4524EBA-BE52-C445-98B9-0809953BA094}"/>
                </a:ext>
              </a:extLst>
            </p:cNvPr>
            <p:cNvPicPr>
              <a:picLocks noChangeAspect="1"/>
            </p:cNvPicPr>
            <p:nvPr/>
          </p:nvPicPr>
          <p:blipFill>
            <a:blip r:embed="rId2"/>
            <a:stretch>
              <a:fillRect/>
            </a:stretch>
          </p:blipFill>
          <p:spPr>
            <a:xfrm>
              <a:off x="6028777" y="1393409"/>
              <a:ext cx="5163646" cy="4962939"/>
            </a:xfrm>
            <a:prstGeom prst="rect">
              <a:avLst/>
            </a:prstGeom>
          </p:spPr>
        </p:pic>
        <p:sp>
          <p:nvSpPr>
            <p:cNvPr id="9" name="TextBox 8">
              <a:extLst>
                <a:ext uri="{FF2B5EF4-FFF2-40B4-BE49-F238E27FC236}">
                  <a16:creationId xmlns:a16="http://schemas.microsoft.com/office/drawing/2014/main" id="{6AD80BE9-16CE-F04A-88E7-96A59A39B3DB}"/>
                </a:ext>
              </a:extLst>
            </p:cNvPr>
            <p:cNvSpPr txBox="1"/>
            <p:nvPr/>
          </p:nvSpPr>
          <p:spPr>
            <a:xfrm>
              <a:off x="7109502" y="1273618"/>
              <a:ext cx="2979598" cy="369332"/>
            </a:xfrm>
            <a:prstGeom prst="rect">
              <a:avLst/>
            </a:prstGeom>
            <a:noFill/>
          </p:spPr>
          <p:txBody>
            <a:bodyPr wrap="none" rtlCol="0">
              <a:spAutoFit/>
            </a:bodyPr>
            <a:lstStyle/>
            <a:p>
              <a:r>
                <a:rPr lang="en-US" dirty="0"/>
                <a:t>High leverage, high Influential</a:t>
              </a:r>
            </a:p>
          </p:txBody>
        </p:sp>
        <p:cxnSp>
          <p:nvCxnSpPr>
            <p:cNvPr id="12" name="Straight Arrow Connector 11">
              <a:extLst>
                <a:ext uri="{FF2B5EF4-FFF2-40B4-BE49-F238E27FC236}">
                  <a16:creationId xmlns:a16="http://schemas.microsoft.com/office/drawing/2014/main" id="{B586C677-6DAF-60A8-220E-4BE5A3115245}"/>
                </a:ext>
              </a:extLst>
            </p:cNvPr>
            <p:cNvCxnSpPr/>
            <p:nvPr/>
          </p:nvCxnSpPr>
          <p:spPr>
            <a:xfrm>
              <a:off x="10668000" y="1762741"/>
              <a:ext cx="0" cy="269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6" name="Picture 15" descr="Shape&#10;&#10;Description automatically generated with medium confidence">
            <a:extLst>
              <a:ext uri="{FF2B5EF4-FFF2-40B4-BE49-F238E27FC236}">
                <a16:creationId xmlns:a16="http://schemas.microsoft.com/office/drawing/2014/main" id="{30E370DA-A350-E127-165C-743E0EE0A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Content Placeholder 4">
            <a:extLst>
              <a:ext uri="{FF2B5EF4-FFF2-40B4-BE49-F238E27FC236}">
                <a16:creationId xmlns:a16="http://schemas.microsoft.com/office/drawing/2014/main" id="{37E66B3A-88A5-1A2F-91F2-1266621D8C37}"/>
              </a:ext>
            </a:extLst>
          </p:cNvPr>
          <p:cNvPicPr>
            <a:picLocks noGrp="1" noChangeAspect="1"/>
          </p:cNvPicPr>
          <p:nvPr>
            <p:ph idx="1"/>
          </p:nvPr>
        </p:nvPicPr>
        <p:blipFill>
          <a:blip r:embed="rId4"/>
          <a:stretch>
            <a:fillRect/>
          </a:stretch>
        </p:blipFill>
        <p:spPr>
          <a:xfrm>
            <a:off x="8190983" y="1619110"/>
            <a:ext cx="3787871" cy="3640639"/>
          </a:xfrm>
          <a:prstGeom prst="rect">
            <a:avLst/>
          </a:prstGeom>
        </p:spPr>
      </p:pic>
      <p:sp>
        <p:nvSpPr>
          <p:cNvPr id="11" name="TextBox 10">
            <a:extLst>
              <a:ext uri="{FF2B5EF4-FFF2-40B4-BE49-F238E27FC236}">
                <a16:creationId xmlns:a16="http://schemas.microsoft.com/office/drawing/2014/main" id="{E99C2D30-2D35-2564-6436-571DE516FE3F}"/>
              </a:ext>
            </a:extLst>
          </p:cNvPr>
          <p:cNvSpPr txBox="1"/>
          <p:nvPr/>
        </p:nvSpPr>
        <p:spPr>
          <a:xfrm>
            <a:off x="8742451" y="1478681"/>
            <a:ext cx="2917888" cy="369332"/>
          </a:xfrm>
          <a:prstGeom prst="rect">
            <a:avLst/>
          </a:prstGeom>
          <a:noFill/>
        </p:spPr>
        <p:txBody>
          <a:bodyPr wrap="square" rtlCol="0">
            <a:spAutoFit/>
          </a:bodyPr>
          <a:lstStyle/>
          <a:p>
            <a:r>
              <a:rPr lang="en-US" dirty="0"/>
              <a:t>High leverage, low Influential</a:t>
            </a:r>
          </a:p>
        </p:txBody>
      </p:sp>
      <p:cxnSp>
        <p:nvCxnSpPr>
          <p:cNvPr id="13" name="Straight Arrow Connector 12">
            <a:extLst>
              <a:ext uri="{FF2B5EF4-FFF2-40B4-BE49-F238E27FC236}">
                <a16:creationId xmlns:a16="http://schemas.microsoft.com/office/drawing/2014/main" id="{94590B92-3D31-24AB-85A5-6EC3E0894962}"/>
              </a:ext>
            </a:extLst>
          </p:cNvPr>
          <p:cNvCxnSpPr/>
          <p:nvPr/>
        </p:nvCxnSpPr>
        <p:spPr>
          <a:xfrm>
            <a:off x="8824671" y="4124111"/>
            <a:ext cx="0" cy="2142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45F18776-AB46-3308-E001-DFAAE7D20115}"/>
              </a:ext>
            </a:extLst>
          </p:cNvPr>
          <p:cNvSpPr/>
          <p:nvPr/>
        </p:nvSpPr>
        <p:spPr>
          <a:xfrm>
            <a:off x="2872743" y="5619612"/>
            <a:ext cx="7740461" cy="1077218"/>
          </a:xfrm>
          <a:prstGeom prst="rect">
            <a:avLst/>
          </a:prstGeom>
        </p:spPr>
        <p:txBody>
          <a:bodyPr wrap="square">
            <a:spAutoFit/>
          </a:bodyPr>
          <a:lstStyle/>
          <a:p>
            <a:pPr marL="457200" indent="-457200">
              <a:spcBef>
                <a:spcPts val="1200"/>
              </a:spcBef>
              <a:buFont typeface="Arial" panose="020B0604020202020204" pitchFamily="34" charset="0"/>
              <a:buChar char="•"/>
            </a:pPr>
            <a:r>
              <a:rPr lang="en-CA" dirty="0"/>
              <a:t>What to do with influential point?</a:t>
            </a:r>
          </a:p>
          <a:p>
            <a:pPr lvl="1">
              <a:spcBef>
                <a:spcPts val="1200"/>
              </a:spcBef>
            </a:pPr>
            <a:r>
              <a:rPr lang="en-CA" dirty="0"/>
              <a:t>Make sure the observation is correctly recorded. Can we get more observations near that value of X? Do the conclusions change? </a:t>
            </a:r>
          </a:p>
        </p:txBody>
      </p:sp>
      <p:grpSp>
        <p:nvGrpSpPr>
          <p:cNvPr id="30" name="Group 29">
            <a:extLst>
              <a:ext uri="{FF2B5EF4-FFF2-40B4-BE49-F238E27FC236}">
                <a16:creationId xmlns:a16="http://schemas.microsoft.com/office/drawing/2014/main" id="{0142344B-D7DA-96BE-4A23-767DCCC947E3}"/>
              </a:ext>
            </a:extLst>
          </p:cNvPr>
          <p:cNvGrpSpPr/>
          <p:nvPr/>
        </p:nvGrpSpPr>
        <p:grpSpPr>
          <a:xfrm>
            <a:off x="128869" y="1515203"/>
            <a:ext cx="4039897" cy="3993106"/>
            <a:chOff x="128869" y="1515203"/>
            <a:chExt cx="4039897" cy="3993106"/>
          </a:xfrm>
        </p:grpSpPr>
        <p:grpSp>
          <p:nvGrpSpPr>
            <p:cNvPr id="31" name="Group 30">
              <a:extLst>
                <a:ext uri="{FF2B5EF4-FFF2-40B4-BE49-F238E27FC236}">
                  <a16:creationId xmlns:a16="http://schemas.microsoft.com/office/drawing/2014/main" id="{05B6F2FD-36EA-541F-785A-EB877C455FFF}"/>
                </a:ext>
              </a:extLst>
            </p:cNvPr>
            <p:cNvGrpSpPr/>
            <p:nvPr/>
          </p:nvGrpSpPr>
          <p:grpSpPr>
            <a:xfrm>
              <a:off x="128869" y="1515203"/>
              <a:ext cx="4039897" cy="3993106"/>
              <a:chOff x="703754" y="1312350"/>
              <a:chExt cx="5163646" cy="5018175"/>
            </a:xfrm>
          </p:grpSpPr>
          <p:pic>
            <p:nvPicPr>
              <p:cNvPr id="5" name="Picture 4">
                <a:extLst>
                  <a:ext uri="{FF2B5EF4-FFF2-40B4-BE49-F238E27FC236}">
                    <a16:creationId xmlns:a16="http://schemas.microsoft.com/office/drawing/2014/main" id="{3C69A0B2-507E-2946-AF6E-ACAA88143DBF}"/>
                  </a:ext>
                </a:extLst>
              </p:cNvPr>
              <p:cNvPicPr>
                <a:picLocks noChangeAspect="1"/>
              </p:cNvPicPr>
              <p:nvPr/>
            </p:nvPicPr>
            <p:blipFill>
              <a:blip r:embed="rId5"/>
              <a:stretch>
                <a:fillRect/>
              </a:stretch>
            </p:blipFill>
            <p:spPr>
              <a:xfrm>
                <a:off x="703754" y="1367586"/>
                <a:ext cx="5163646" cy="4962939"/>
              </a:xfrm>
              <a:prstGeom prst="rect">
                <a:avLst/>
              </a:prstGeom>
            </p:spPr>
          </p:pic>
          <p:sp>
            <p:nvSpPr>
              <p:cNvPr id="6" name="TextBox 5">
                <a:extLst>
                  <a:ext uri="{FF2B5EF4-FFF2-40B4-BE49-F238E27FC236}">
                    <a16:creationId xmlns:a16="http://schemas.microsoft.com/office/drawing/2014/main" id="{8DBABD0E-566A-2D49-80BE-3568D8C57F43}"/>
                  </a:ext>
                </a:extLst>
              </p:cNvPr>
              <p:cNvSpPr txBox="1"/>
              <p:nvPr/>
            </p:nvSpPr>
            <p:spPr>
              <a:xfrm>
                <a:off x="1783949" y="1312350"/>
                <a:ext cx="3086101" cy="369332"/>
              </a:xfrm>
              <a:prstGeom prst="rect">
                <a:avLst/>
              </a:prstGeom>
              <a:noFill/>
            </p:spPr>
            <p:txBody>
              <a:bodyPr wrap="none" rtlCol="0">
                <a:spAutoFit/>
              </a:bodyPr>
              <a:lstStyle/>
              <a:p>
                <a:r>
                  <a:rPr lang="en-US" dirty="0"/>
                  <a:t>Low leverage, some Influential</a:t>
                </a:r>
              </a:p>
            </p:txBody>
          </p:sp>
          <p:cxnSp>
            <p:nvCxnSpPr>
              <p:cNvPr id="10" name="Straight Arrow Connector 9">
                <a:extLst>
                  <a:ext uri="{FF2B5EF4-FFF2-40B4-BE49-F238E27FC236}">
                    <a16:creationId xmlns:a16="http://schemas.microsoft.com/office/drawing/2014/main" id="{4B32DB71-CD3E-54F3-E2CF-EB3784BCED06}"/>
                  </a:ext>
                </a:extLst>
              </p:cNvPr>
              <p:cNvCxnSpPr>
                <a:cxnSpLocks/>
              </p:cNvCxnSpPr>
              <p:nvPr/>
            </p:nvCxnSpPr>
            <p:spPr>
              <a:xfrm flipV="1">
                <a:off x="2980778" y="2276279"/>
                <a:ext cx="203200" cy="203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17" name="Straight Connector 16">
              <a:extLst>
                <a:ext uri="{FF2B5EF4-FFF2-40B4-BE49-F238E27FC236}">
                  <a16:creationId xmlns:a16="http://schemas.microsoft.com/office/drawing/2014/main" id="{F42FACE2-C1AA-0D48-E8CB-3F721F8C83ED}"/>
                </a:ext>
              </a:extLst>
            </p:cNvPr>
            <p:cNvCxnSpPr>
              <a:cxnSpLocks/>
            </p:cNvCxnSpPr>
            <p:nvPr/>
          </p:nvCxnSpPr>
          <p:spPr>
            <a:xfrm flipV="1">
              <a:off x="698643" y="3082247"/>
              <a:ext cx="3195263" cy="141783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4288F2E-4A4B-A65A-B584-2AA0AA56A298}"/>
                </a:ext>
              </a:extLst>
            </p:cNvPr>
            <p:cNvCxnSpPr>
              <a:cxnSpLocks/>
            </p:cNvCxnSpPr>
            <p:nvPr/>
          </p:nvCxnSpPr>
          <p:spPr>
            <a:xfrm flipV="1">
              <a:off x="698643" y="3213779"/>
              <a:ext cx="3174723" cy="147262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385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Numeric measures for leverage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22</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690688"/>
                <a:ext cx="10515600" cy="2621281"/>
              </a:xfrm>
            </p:spPr>
            <p:txBody>
              <a:bodyPr>
                <a:normAutofit/>
              </a:bodyPr>
              <a:lstStyle/>
              <a:p>
                <a:pPr marL="0" indent="0" algn="ctr">
                  <a:buNone/>
                </a:pPr>
                <a:r>
                  <a:rPr lang="en-CA" altLang="zh-CN" dirty="0"/>
                  <a:t>Leverage values: </a:t>
                </a:r>
                <a14:m>
                  <m:oMath xmlns:m="http://schemas.openxmlformats.org/officeDocument/2006/math">
                    <m:sSub>
                      <m:sSubPr>
                        <m:ctrlPr>
                          <a:rPr lang="en-CA" altLang="zh-CN" i="1" smtClean="0">
                            <a:latin typeface="Cambria Math" panose="02040503050406030204" pitchFamily="18" charset="0"/>
                          </a:rPr>
                        </m:ctrlPr>
                      </m:sSubPr>
                      <m:e>
                        <m:r>
                          <a:rPr lang="en-CA" altLang="zh-CN" b="0" i="1" smtClean="0">
                            <a:latin typeface="Cambria Math" panose="02040503050406030204" pitchFamily="18" charset="0"/>
                          </a:rPr>
                          <m:t>h</m:t>
                        </m:r>
                      </m:e>
                      <m:sub>
                        <m:r>
                          <a:rPr lang="en-CA" altLang="zh-CN" b="0" i="1" smtClean="0">
                            <a:latin typeface="Cambria Math" panose="02040503050406030204" pitchFamily="18" charset="0"/>
                          </a:rPr>
                          <m:t>𝑖</m:t>
                        </m:r>
                      </m:sub>
                    </m:sSub>
                    <m:r>
                      <a:rPr lang="en-CA" altLang="zh-CN" b="0" i="1" smtClean="0">
                        <a:latin typeface="Cambria Math" panose="02040503050406030204" pitchFamily="18" charset="0"/>
                      </a:rPr>
                      <m:t>=</m:t>
                    </m:r>
                    <m:f>
                      <m:fPr>
                        <m:ctrlPr>
                          <a:rPr lang="en-CA"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𝑖</m:t>
                                    </m:r>
                                  </m:sub>
                                </m:sSub>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𝑋</m:t>
                                    </m:r>
                                  </m:e>
                                </m:acc>
                              </m:e>
                            </m:d>
                          </m:e>
                          <m:sup>
                            <m:r>
                              <a:rPr lang="en-CA" b="0" i="1" smtClean="0">
                                <a:latin typeface="Cambria Math" panose="02040503050406030204" pitchFamily="18" charset="0"/>
                              </a:rPr>
                              <m:t>2</m:t>
                            </m:r>
                          </m:sup>
                        </m:sSup>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𝑆</m:t>
                            </m:r>
                          </m:e>
                          <m:sub>
                            <m:r>
                              <a:rPr lang="en-CA" b="0" i="1" smtClean="0">
                                <a:latin typeface="Cambria Math" panose="02040503050406030204" pitchFamily="18" charset="0"/>
                              </a:rPr>
                              <m:t>𝑋𝑋</m:t>
                            </m:r>
                          </m:sub>
                        </m:sSub>
                      </m:den>
                    </m:f>
                  </m:oMath>
                </a14:m>
                <a:endParaRPr lang="en-CA" dirty="0"/>
              </a:p>
              <a:p>
                <a:r>
                  <a:rPr lang="en-CA" dirty="0"/>
                  <a:t>Leverage values for multiple regression models are extremely difficult to calculate without the aid of a computer </a:t>
                </a:r>
              </a:p>
              <a:p>
                <a:r>
                  <a:rPr lang="en-CA" dirty="0"/>
                  <a:t>A good rule of thumb to identify an observation 𝑦</a:t>
                </a:r>
                <a:r>
                  <a:rPr lang="en-CA" baseline="-25000" dirty="0"/>
                  <a:t>𝑖</a:t>
                </a:r>
                <a:r>
                  <a:rPr lang="en-CA" dirty="0"/>
                  <a:t> as influential if its leverage value ℎ</a:t>
                </a:r>
                <a:r>
                  <a:rPr lang="en-CA" baseline="-25000" dirty="0"/>
                  <a:t>𝑖 </a:t>
                </a:r>
                <a:r>
                  <a:rPr lang="en-CA" dirty="0"/>
                  <a:t>is </a:t>
                </a:r>
              </a:p>
              <a:p>
                <a:endParaRPr lang="en-CA"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838200" y="1690688"/>
                <a:ext cx="10515600" cy="2621281"/>
              </a:xfrm>
              <a:blipFill>
                <a:blip r:embed="rId2"/>
                <a:stretch>
                  <a:fillRect l="-1043" r="-986" b="-3023"/>
                </a:stretch>
              </a:blipFill>
            </p:spPr>
            <p:txBody>
              <a:bodyPr/>
              <a:lstStyle/>
              <a:p>
                <a:r>
                  <a:rPr lang="zh-CN" altLang="en-US">
                    <a:noFill/>
                  </a:rPr>
                  <a:t> </a:t>
                </a:r>
              </a:p>
            </p:txBody>
          </p:sp>
        </mc:Fallback>
      </mc:AlternateContent>
      <p:pic>
        <p:nvPicPr>
          <p:cNvPr id="6" name="Picture 5" descr="Text&#10;&#10;Description automatically generated with medium confidence">
            <a:extLst>
              <a:ext uri="{FF2B5EF4-FFF2-40B4-BE49-F238E27FC236}">
                <a16:creationId xmlns:a16="http://schemas.microsoft.com/office/drawing/2014/main" id="{A38FB746-4C99-2A44-8336-7532B928C3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58785" y="4524872"/>
            <a:ext cx="1871455" cy="1284880"/>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7762D14-0717-AE4E-BB5D-5FBE66121C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4623613"/>
            <a:ext cx="4830970" cy="1015858"/>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6E561B8D-C556-C94D-6316-423178542F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11">
            <a:extLst>
              <a:ext uri="{FF2B5EF4-FFF2-40B4-BE49-F238E27FC236}">
                <a16:creationId xmlns:a16="http://schemas.microsoft.com/office/drawing/2014/main" id="{CB9A58BD-B7B2-B20B-A94E-07BDB57F8B2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22</a:t>
            </a:fld>
            <a:endParaRPr lang="en-US" dirty="0"/>
          </a:p>
        </p:txBody>
      </p:sp>
    </p:spTree>
    <p:extLst>
      <p:ext uri="{BB962C8B-B14F-4D97-AF65-F5344CB8AC3E}">
        <p14:creationId xmlns:p14="http://schemas.microsoft.com/office/powerpoint/2010/main" val="35106964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2DB9BE-69B3-8184-DF54-8A2B1212C811}"/>
              </a:ext>
            </a:extLst>
          </p:cNvPr>
          <p:cNvSpPr>
            <a:spLocks noGrp="1"/>
          </p:cNvSpPr>
          <p:nvPr>
            <p:ph type="title"/>
          </p:nvPr>
        </p:nvSpPr>
        <p:spPr/>
        <p:txBody>
          <a:bodyPr/>
          <a:lstStyle/>
          <a:p>
            <a:r>
              <a:rPr lang="en-CA" dirty="0">
                <a:solidFill>
                  <a:schemeClr val="accent1"/>
                </a:solidFill>
              </a:rPr>
              <a:t>Numeric measures for leverage</a:t>
            </a:r>
            <a:endParaRPr lang="zh-CN" altLang="en-US" dirty="0"/>
          </a:p>
        </p:txBody>
      </p:sp>
      <p:sp>
        <p:nvSpPr>
          <p:cNvPr id="4" name="Slide Number Placeholder 3">
            <a:extLst>
              <a:ext uri="{FF2B5EF4-FFF2-40B4-BE49-F238E27FC236}">
                <a16:creationId xmlns:a16="http://schemas.microsoft.com/office/drawing/2014/main" id="{3528AE9E-9E50-376B-3B3A-3B8052E466DD}"/>
              </a:ext>
            </a:extLst>
          </p:cNvPr>
          <p:cNvSpPr>
            <a:spLocks noGrp="1"/>
          </p:cNvSpPr>
          <p:nvPr>
            <p:ph type="sldNum" sz="quarter" idx="12"/>
          </p:nvPr>
        </p:nvSpPr>
        <p:spPr/>
        <p:txBody>
          <a:bodyPr/>
          <a:lstStyle/>
          <a:p>
            <a:fld id="{998FC6E2-3800-4EB0-A18D-3856D6660061}" type="slidenum">
              <a:rPr lang="en-US" smtClean="0"/>
              <a:t>23</a:t>
            </a:fld>
            <a:endParaRPr lang="en-US"/>
          </a:p>
        </p:txBody>
      </p:sp>
      <p:sp>
        <p:nvSpPr>
          <p:cNvPr id="8" name="TextBox 7">
            <a:extLst>
              <a:ext uri="{FF2B5EF4-FFF2-40B4-BE49-F238E27FC236}">
                <a16:creationId xmlns:a16="http://schemas.microsoft.com/office/drawing/2014/main" id="{4A93B8BB-56FA-E1F2-1776-1F8834B1B494}"/>
              </a:ext>
            </a:extLst>
          </p:cNvPr>
          <p:cNvSpPr txBox="1"/>
          <p:nvPr/>
        </p:nvSpPr>
        <p:spPr>
          <a:xfrm>
            <a:off x="6386244" y="2390018"/>
            <a:ext cx="4448711" cy="3139321"/>
          </a:xfrm>
          <a:prstGeom prst="rect">
            <a:avLst/>
          </a:prstGeom>
          <a:noFill/>
        </p:spPr>
        <p:txBody>
          <a:bodyPr wrap="square">
            <a:spAutoFit/>
          </a:bodyPr>
          <a:lstStyle/>
          <a:p>
            <a:r>
              <a:rPr lang="zh-CN" altLang="en-US" dirty="0"/>
              <a:t>lev=hatvalues(morepower)</a:t>
            </a:r>
            <a:endParaRPr lang="en-CA" altLang="zh-CN" dirty="0"/>
          </a:p>
          <a:p>
            <a:r>
              <a:rPr lang="zh-CN" altLang="en-US" dirty="0"/>
              <a:t>p = length(coef(morepower))</a:t>
            </a:r>
            <a:endParaRPr lang="en-CA" altLang="zh-CN" dirty="0"/>
          </a:p>
          <a:p>
            <a:r>
              <a:rPr lang="zh-CN" altLang="en-US" dirty="0"/>
              <a:t>n = nrow(Advertising)</a:t>
            </a:r>
            <a:endParaRPr lang="en-CA" altLang="zh-CN" dirty="0"/>
          </a:p>
          <a:p>
            <a:r>
              <a:rPr lang="zh-CN" altLang="en-US" dirty="0"/>
              <a:t>outlier2p = lev[lev&gt;(2*p/n)]</a:t>
            </a:r>
            <a:endParaRPr lang="en-CA" altLang="zh-CN" dirty="0"/>
          </a:p>
          <a:p>
            <a:r>
              <a:rPr lang="zh-CN" altLang="en-US" dirty="0"/>
              <a:t>outlier3p = lev[lev&gt;(3*p/n)]</a:t>
            </a:r>
            <a:endParaRPr lang="en-CA" altLang="zh-CN" dirty="0"/>
          </a:p>
          <a:p>
            <a:endParaRPr lang="en-CA" altLang="zh-CN" dirty="0"/>
          </a:p>
          <a:p>
            <a:r>
              <a:rPr lang="zh-CN" altLang="en-US" dirty="0"/>
              <a:t>plot(rownames(Advertising),lev, main = "Leverage in Advertising Dataset", xlab="observation", ylab = "Leverage Value")</a:t>
            </a:r>
            <a:endParaRPr lang="en-CA" altLang="zh-CN" dirty="0"/>
          </a:p>
          <a:p>
            <a:r>
              <a:rPr lang="zh-CN" altLang="en-US" dirty="0"/>
              <a:t>abline(h = 2 *p/n, lty = 1)</a:t>
            </a:r>
            <a:endParaRPr lang="en-CA" altLang="zh-CN" dirty="0"/>
          </a:p>
          <a:p>
            <a:r>
              <a:rPr lang="zh-CN" altLang="en-US" dirty="0"/>
              <a:t>abline(h = 3 *p/n, lty = 1)</a:t>
            </a:r>
          </a:p>
        </p:txBody>
      </p:sp>
      <p:pic>
        <p:nvPicPr>
          <p:cNvPr id="12" name="Content Placeholder 11" descr="A picture containing text, screenshot, plot, line&#10;&#10;Description automatically generated">
            <a:extLst>
              <a:ext uri="{FF2B5EF4-FFF2-40B4-BE49-F238E27FC236}">
                <a16:creationId xmlns:a16="http://schemas.microsoft.com/office/drawing/2014/main" id="{C6D42A84-ACD4-4ABF-3D4B-16372335866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8184" y="1281094"/>
            <a:ext cx="5659873" cy="5345437"/>
          </a:xfrm>
        </p:spPr>
      </p:pic>
      <p:pic>
        <p:nvPicPr>
          <p:cNvPr id="3" name="Picture 2" descr="Shape&#10;&#10;Description automatically generated with medium confidence">
            <a:extLst>
              <a:ext uri="{FF2B5EF4-FFF2-40B4-BE49-F238E27FC236}">
                <a16:creationId xmlns:a16="http://schemas.microsoft.com/office/drawing/2014/main" id="{9CD9F8EB-B9D7-E678-DD92-1C6DF630BF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734126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78A948-E9C1-230B-C043-5BAFB258F3F3}"/>
              </a:ext>
            </a:extLst>
          </p:cNvPr>
          <p:cNvSpPr>
            <a:spLocks noGrp="1"/>
          </p:cNvSpPr>
          <p:nvPr>
            <p:ph type="title"/>
          </p:nvPr>
        </p:nvSpPr>
        <p:spPr/>
        <p:txBody>
          <a:bodyPr/>
          <a:lstStyle/>
          <a:p>
            <a:pPr algn="ctr"/>
            <a:r>
              <a:rPr lang="en-CA" altLang="zh-CN" dirty="0">
                <a:solidFill>
                  <a:schemeClr val="accent1"/>
                </a:solidFill>
              </a:rPr>
              <a:t>Effects of influential points</a:t>
            </a:r>
            <a:endParaRPr lang="zh-CN" altLang="en-US" dirty="0">
              <a:solidFill>
                <a:schemeClr val="accent1"/>
              </a:solidFill>
            </a:endParaRPr>
          </a:p>
        </p:txBody>
      </p:sp>
      <p:sp>
        <p:nvSpPr>
          <p:cNvPr id="3" name="Content Placeholder 2">
            <a:extLst>
              <a:ext uri="{FF2B5EF4-FFF2-40B4-BE49-F238E27FC236}">
                <a16:creationId xmlns:a16="http://schemas.microsoft.com/office/drawing/2014/main" id="{CE9EF992-0EFF-230D-8C05-1A5F137CC40F}"/>
              </a:ext>
            </a:extLst>
          </p:cNvPr>
          <p:cNvSpPr>
            <a:spLocks noGrp="1"/>
          </p:cNvSpPr>
          <p:nvPr>
            <p:ph idx="1"/>
          </p:nvPr>
        </p:nvSpPr>
        <p:spPr/>
        <p:txBody>
          <a:bodyPr>
            <a:normAutofit lnSpcReduction="10000"/>
          </a:bodyPr>
          <a:lstStyle/>
          <a:p>
            <a:r>
              <a:rPr lang="en-CA" altLang="zh-CN" dirty="0"/>
              <a:t>Not all outliers are influential in linear regression analysis (whatever outliers mean). Even though data have extreme values, they might not be influential to determine a regression line. That means, the results wouldn’t be much different if we either include or exclude them from analysis. They follow the trend in the majority of cases and they don’t really matter; they are not influential. </a:t>
            </a:r>
          </a:p>
          <a:p>
            <a:r>
              <a:rPr lang="en-CA" altLang="zh-CN" dirty="0"/>
              <a:t>On the other hand, some cases could be very influential even if they look to be within a reasonable range of the values. They could be extreme cases against a regression line and can alter the results if we exclude them from analysis. Another way to put it is that they don’t get along with the trend in the majority of the cases.</a:t>
            </a:r>
          </a:p>
          <a:p>
            <a:endParaRPr lang="zh-CN" altLang="en-US" dirty="0"/>
          </a:p>
        </p:txBody>
      </p:sp>
      <p:sp>
        <p:nvSpPr>
          <p:cNvPr id="4" name="Slide Number Placeholder 3">
            <a:extLst>
              <a:ext uri="{FF2B5EF4-FFF2-40B4-BE49-F238E27FC236}">
                <a16:creationId xmlns:a16="http://schemas.microsoft.com/office/drawing/2014/main" id="{60798FAA-DDF5-456A-EADF-A4BADDB74AF1}"/>
              </a:ext>
            </a:extLst>
          </p:cNvPr>
          <p:cNvSpPr>
            <a:spLocks noGrp="1"/>
          </p:cNvSpPr>
          <p:nvPr>
            <p:ph type="sldNum" sz="quarter" idx="12"/>
          </p:nvPr>
        </p:nvSpPr>
        <p:spPr/>
        <p:txBody>
          <a:bodyPr/>
          <a:lstStyle/>
          <a:p>
            <a:fld id="{998FC6E2-3800-4EB0-A18D-3856D6660061}" type="slidenum">
              <a:rPr lang="en-US" smtClean="0"/>
              <a:t>24</a:t>
            </a:fld>
            <a:endParaRPr lang="en-US"/>
          </a:p>
        </p:txBody>
      </p:sp>
      <p:pic>
        <p:nvPicPr>
          <p:cNvPr id="5" name="Picture 4" descr="Shape&#10;&#10;Description automatically generated with medium confidence">
            <a:extLst>
              <a:ext uri="{FF2B5EF4-FFF2-40B4-BE49-F238E27FC236}">
                <a16:creationId xmlns:a16="http://schemas.microsoft.com/office/drawing/2014/main" id="{446A4814-299B-6F0D-ADEF-8E474948DC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0121423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Numeric measure for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30850"/>
            <a:ext cx="10515600" cy="4646114"/>
          </a:xfrm>
        </p:spPr>
        <p:txBody>
          <a:bodyPr/>
          <a:lstStyle/>
          <a:p>
            <a:pPr algn="l"/>
            <a:r>
              <a:rPr lang="en-CA" altLang="zh-CN" sz="2800" b="0" i="0" u="none" strike="noStrike" baseline="0" dirty="0"/>
              <a:t>A measure of the overall influence an outlying observation has on the estimated coefficients was proposed by R. D. Cook (1979).</a:t>
            </a:r>
            <a:r>
              <a:rPr lang="zh-CN" altLang="en-US" sz="2800" b="0" i="0" u="none" strike="noStrike" baseline="0" dirty="0"/>
              <a:t> </a:t>
            </a:r>
            <a:r>
              <a:rPr lang="en-CA" dirty="0"/>
              <a:t>Cook’s Distance: </a:t>
            </a:r>
          </a:p>
          <a:p>
            <a:endParaRPr lang="en-CA" dirty="0"/>
          </a:p>
        </p:txBody>
      </p:sp>
      <p:pic>
        <p:nvPicPr>
          <p:cNvPr id="6" name="Picture 5" descr="Text&#10;&#10;Description automatically generated">
            <a:extLst>
              <a:ext uri="{FF2B5EF4-FFF2-40B4-BE49-F238E27FC236}">
                <a16:creationId xmlns:a16="http://schemas.microsoft.com/office/drawing/2014/main" id="{C5590020-41F6-1A47-B72B-E5B79CFD8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7645" y="2580087"/>
            <a:ext cx="4540036" cy="1554962"/>
          </a:xfrm>
          <a:prstGeom prst="rect">
            <a:avLst/>
          </a:prstGeom>
        </p:spPr>
      </p:pic>
      <p:pic>
        <p:nvPicPr>
          <p:cNvPr id="9" name="Picture 8">
            <a:extLst>
              <a:ext uri="{FF2B5EF4-FFF2-40B4-BE49-F238E27FC236}">
                <a16:creationId xmlns:a16="http://schemas.microsoft.com/office/drawing/2014/main" id="{B543E408-881E-B542-922B-53426E0F0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247538"/>
            <a:ext cx="9639300" cy="767023"/>
          </a:xfrm>
          <a:prstGeom prst="rect">
            <a:avLst/>
          </a:prstGeom>
        </p:spPr>
      </p:pic>
      <p:sp>
        <p:nvSpPr>
          <p:cNvPr id="10" name="TextBox 9">
            <a:extLst>
              <a:ext uri="{FF2B5EF4-FFF2-40B4-BE49-F238E27FC236}">
                <a16:creationId xmlns:a16="http://schemas.microsoft.com/office/drawing/2014/main" id="{CF1AE44E-2C67-7340-9B5A-9F33253D6321}"/>
              </a:ext>
            </a:extLst>
          </p:cNvPr>
          <p:cNvSpPr txBox="1"/>
          <p:nvPr/>
        </p:nvSpPr>
        <p:spPr>
          <a:xfrm>
            <a:off x="838200" y="5143887"/>
            <a:ext cx="10693400" cy="954107"/>
          </a:xfrm>
          <a:prstGeom prst="rect">
            <a:avLst/>
          </a:prstGeom>
          <a:noFill/>
        </p:spPr>
        <p:txBody>
          <a:bodyPr wrap="square" rtlCol="0">
            <a:spAutoFit/>
          </a:bodyPr>
          <a:lstStyle/>
          <a:p>
            <a:r>
              <a:rPr lang="en-US" sz="2800" dirty="0"/>
              <a:t>S is the mean square error of the regression model. p is the number of the parameters in the model</a:t>
            </a:r>
          </a:p>
        </p:txBody>
      </p:sp>
      <p:pic>
        <p:nvPicPr>
          <p:cNvPr id="2" name="Picture 1" descr="Shape&#10;&#10;Description automatically generated with medium confidence">
            <a:extLst>
              <a:ext uri="{FF2B5EF4-FFF2-40B4-BE49-F238E27FC236}">
                <a16:creationId xmlns:a16="http://schemas.microsoft.com/office/drawing/2014/main" id="{2E67C918-79C9-FF4E-5A70-E3F713E706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1" name="Slide Number Placeholder 11">
            <a:extLst>
              <a:ext uri="{FF2B5EF4-FFF2-40B4-BE49-F238E27FC236}">
                <a16:creationId xmlns:a16="http://schemas.microsoft.com/office/drawing/2014/main" id="{E463A8A3-B7B3-E52D-48B7-D745FCA4AAD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25</a:t>
            </a:fld>
            <a:endParaRPr lang="en-US" dirty="0"/>
          </a:p>
        </p:txBody>
      </p:sp>
    </p:spTree>
    <p:extLst>
      <p:ext uri="{BB962C8B-B14F-4D97-AF65-F5344CB8AC3E}">
        <p14:creationId xmlns:p14="http://schemas.microsoft.com/office/powerpoint/2010/main" val="20276820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Cook’s Distance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26</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47850"/>
            <a:ext cx="10515600" cy="4351338"/>
          </a:xfrm>
        </p:spPr>
        <p:txBody>
          <a:bodyPr>
            <a:normAutofit fontScale="92500"/>
          </a:bodyPr>
          <a:lstStyle/>
          <a:p>
            <a:r>
              <a:rPr lang="en-CA" dirty="0"/>
              <a:t>The Cook’s distance 𝐷</a:t>
            </a:r>
            <a:r>
              <a:rPr lang="en-CA" baseline="-25000" dirty="0"/>
              <a:t>𝑖</a:t>
            </a:r>
            <a:r>
              <a:rPr lang="en-CA" dirty="0"/>
              <a:t> measures the effect of deleting a given observation.</a:t>
            </a:r>
          </a:p>
          <a:p>
            <a:r>
              <a:rPr lang="en-CA" dirty="0"/>
              <a:t>A large value of 𝐷</a:t>
            </a:r>
            <a:r>
              <a:rPr lang="en-CA" baseline="-25000" dirty="0"/>
              <a:t>𝑖 </a:t>
            </a:r>
            <a:r>
              <a:rPr lang="en-CA" dirty="0"/>
              <a:t>indicates that the observed 𝑌</a:t>
            </a:r>
            <a:r>
              <a:rPr lang="en-CA" baseline="-25000" dirty="0"/>
              <a:t>𝑖</a:t>
            </a:r>
            <a:r>
              <a:rPr lang="en-CA" dirty="0"/>
              <a:t> value has strong influence on the estimated coefficients </a:t>
            </a:r>
          </a:p>
          <a:p>
            <a:r>
              <a:rPr lang="en-CA" dirty="0"/>
              <a:t>A general rule of thumb is that observations with a Cook’s 𝐷 of more than 3 times the mean, 𝜇, is a possible outlier. </a:t>
            </a:r>
          </a:p>
          <a:p>
            <a:r>
              <a:rPr lang="en-CA" dirty="0"/>
              <a:t>An alternative interpretation is to investigate any point over 4/𝑛, where 𝑛 is the number of observations </a:t>
            </a:r>
          </a:p>
          <a:p>
            <a:pPr algn="l"/>
            <a:r>
              <a:rPr lang="en-CA" dirty="0"/>
              <a:t>Any point with large 𝐷</a:t>
            </a:r>
            <a:r>
              <a:rPr lang="en-CA" baseline="-25000" dirty="0"/>
              <a:t>𝑖 </a:t>
            </a:r>
            <a:r>
              <a:rPr lang="en-CA" dirty="0"/>
              <a:t>. </a:t>
            </a:r>
            <a:r>
              <a:rPr lang="en-CA" altLang="zh-CN" dirty="0"/>
              <a:t>The consensus seems to be that a </a:t>
            </a:r>
            <a:r>
              <a:rPr lang="en-CA" dirty="0"/>
              <a:t>𝐷</a:t>
            </a:r>
            <a:r>
              <a:rPr lang="en-CA" baseline="-25000" dirty="0"/>
              <a:t>𝑖</a:t>
            </a:r>
            <a:r>
              <a:rPr lang="en-CA" altLang="zh-CN" dirty="0"/>
              <a:t> value of more that 1 indicates an influential value, but you may want to look at values above 0.5.</a:t>
            </a:r>
            <a:endParaRPr lang="en-CA" dirty="0"/>
          </a:p>
          <a:p>
            <a:endParaRPr lang="en-CA" dirty="0"/>
          </a:p>
          <a:p>
            <a:endParaRPr lang="en-CA" dirty="0"/>
          </a:p>
          <a:p>
            <a:endParaRPr lang="en-CA" dirty="0"/>
          </a:p>
          <a:p>
            <a:endParaRPr lang="en-CA" dirty="0"/>
          </a:p>
        </p:txBody>
      </p:sp>
      <p:pic>
        <p:nvPicPr>
          <p:cNvPr id="2" name="Picture 1" descr="Shape&#10;&#10;Description automatically generated with medium confidence">
            <a:extLst>
              <a:ext uri="{FF2B5EF4-FFF2-40B4-BE49-F238E27FC236}">
                <a16:creationId xmlns:a16="http://schemas.microsoft.com/office/drawing/2014/main" id="{6473DF2E-4492-F511-A42E-6B662CAB32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11">
            <a:extLst>
              <a:ext uri="{FF2B5EF4-FFF2-40B4-BE49-F238E27FC236}">
                <a16:creationId xmlns:a16="http://schemas.microsoft.com/office/drawing/2014/main" id="{B79F1A6D-C70C-2F01-9590-8F7AD5D53857}"/>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26</a:t>
            </a:fld>
            <a:endParaRPr lang="en-US" dirty="0"/>
          </a:p>
        </p:txBody>
      </p:sp>
    </p:spTree>
    <p:extLst>
      <p:ext uri="{BB962C8B-B14F-4D97-AF65-F5344CB8AC3E}">
        <p14:creationId xmlns:p14="http://schemas.microsoft.com/office/powerpoint/2010/main" val="2212019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B0F37-F9DF-B7AF-E2DB-DA147590C065}"/>
              </a:ext>
            </a:extLst>
          </p:cNvPr>
          <p:cNvSpPr>
            <a:spLocks noGrp="1"/>
          </p:cNvSpPr>
          <p:nvPr>
            <p:ph type="title"/>
          </p:nvPr>
        </p:nvSpPr>
        <p:spPr/>
        <p:txBody>
          <a:bodyPr>
            <a:normAutofit/>
          </a:bodyPr>
          <a:lstStyle/>
          <a:p>
            <a:r>
              <a:rPr lang="en-CA" sz="3600" dirty="0">
                <a:solidFill>
                  <a:schemeClr val="accent1"/>
                </a:solidFill>
              </a:rPr>
              <a:t>Identification of influential points for Advertising data</a:t>
            </a:r>
            <a:endParaRPr lang="zh-CN" altLang="en-US" sz="3600" dirty="0"/>
          </a:p>
        </p:txBody>
      </p:sp>
      <p:pic>
        <p:nvPicPr>
          <p:cNvPr id="6" name="Content Placeholder 5" descr="A picture containing text, screenshot, diagram, number&#10;&#10;Description automatically generated">
            <a:extLst>
              <a:ext uri="{FF2B5EF4-FFF2-40B4-BE49-F238E27FC236}">
                <a16:creationId xmlns:a16="http://schemas.microsoft.com/office/drawing/2014/main" id="{41ADD197-4AD1-2739-62BD-ADCDD69FF4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34535" y="1344610"/>
            <a:ext cx="6093732" cy="5357818"/>
          </a:xfrm>
        </p:spPr>
      </p:pic>
      <p:sp>
        <p:nvSpPr>
          <p:cNvPr id="4" name="Slide Number Placeholder 3">
            <a:extLst>
              <a:ext uri="{FF2B5EF4-FFF2-40B4-BE49-F238E27FC236}">
                <a16:creationId xmlns:a16="http://schemas.microsoft.com/office/drawing/2014/main" id="{8113164E-F185-3F02-B0F8-6177D590CF9A}"/>
              </a:ext>
            </a:extLst>
          </p:cNvPr>
          <p:cNvSpPr>
            <a:spLocks noGrp="1"/>
          </p:cNvSpPr>
          <p:nvPr>
            <p:ph type="sldNum" sz="quarter" idx="12"/>
          </p:nvPr>
        </p:nvSpPr>
        <p:spPr/>
        <p:txBody>
          <a:bodyPr/>
          <a:lstStyle/>
          <a:p>
            <a:fld id="{998FC6E2-3800-4EB0-A18D-3856D6660061}" type="slidenum">
              <a:rPr lang="en-US" smtClean="0"/>
              <a:t>27</a:t>
            </a:fld>
            <a:endParaRPr lang="en-US"/>
          </a:p>
        </p:txBody>
      </p:sp>
      <p:sp>
        <p:nvSpPr>
          <p:cNvPr id="8" name="TextBox 7">
            <a:extLst>
              <a:ext uri="{FF2B5EF4-FFF2-40B4-BE49-F238E27FC236}">
                <a16:creationId xmlns:a16="http://schemas.microsoft.com/office/drawing/2014/main" id="{CB6D6CDC-4033-FADB-96C6-253478FCC5E8}"/>
              </a:ext>
            </a:extLst>
          </p:cNvPr>
          <p:cNvSpPr txBox="1"/>
          <p:nvPr/>
        </p:nvSpPr>
        <p:spPr>
          <a:xfrm>
            <a:off x="7010400" y="1893054"/>
            <a:ext cx="3200400" cy="369332"/>
          </a:xfrm>
          <a:prstGeom prst="rect">
            <a:avLst/>
          </a:prstGeom>
          <a:noFill/>
        </p:spPr>
        <p:txBody>
          <a:bodyPr wrap="square">
            <a:spAutoFit/>
          </a:bodyPr>
          <a:lstStyle/>
          <a:p>
            <a:r>
              <a:rPr lang="zh-CN" altLang="en-US" dirty="0"/>
              <a:t>plot(highorder11, which=</a:t>
            </a:r>
            <a:r>
              <a:rPr lang="en-CA" altLang="zh-CN" dirty="0"/>
              <a:t>4</a:t>
            </a:r>
            <a:r>
              <a:rPr lang="zh-CN" altLang="en-US" dirty="0"/>
              <a:t>)</a:t>
            </a:r>
          </a:p>
        </p:txBody>
      </p:sp>
      <p:pic>
        <p:nvPicPr>
          <p:cNvPr id="3" name="Picture 2" descr="Shape&#10;&#10;Description automatically generated with medium confidence">
            <a:extLst>
              <a:ext uri="{FF2B5EF4-FFF2-40B4-BE49-F238E27FC236}">
                <a16:creationId xmlns:a16="http://schemas.microsoft.com/office/drawing/2014/main" id="{569836B4-609A-E513-E9CA-8B9C3A8EA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5595050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Which()</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10515600" cy="4667250"/>
          </a:xfrm>
        </p:spPr>
        <p:txBody>
          <a:bodyPr>
            <a:normAutofit/>
          </a:bodyPr>
          <a:lstStyle/>
          <a:p>
            <a:pPr fontAlgn="base"/>
            <a:r>
              <a:rPr lang="en-CA" dirty="0"/>
              <a:t>plot(model, which=n)</a:t>
            </a:r>
          </a:p>
          <a:p>
            <a:pPr fontAlgn="base"/>
            <a:r>
              <a:rPr lang="en-CA" dirty="0"/>
              <a:t>Which selects which plot (n) to be displayed:</a:t>
            </a:r>
          </a:p>
          <a:p>
            <a:pPr marL="914400" lvl="1" indent="-457200" fontAlgn="base">
              <a:buFont typeface="+mj-lt"/>
              <a:buAutoNum type="arabicPeriod"/>
            </a:pPr>
            <a:r>
              <a:rPr lang="en-CA" dirty="0"/>
              <a:t>A plot of residuals against fitted values. [Linearity]</a:t>
            </a:r>
          </a:p>
          <a:p>
            <a:pPr marL="914400" lvl="1" indent="-457200" fontAlgn="base">
              <a:buFont typeface="+mj-lt"/>
              <a:buAutoNum type="arabicPeriod"/>
            </a:pPr>
            <a:r>
              <a:rPr lang="en-CA" dirty="0"/>
              <a:t>A normal Q-Q plot. [Normality ]</a:t>
            </a:r>
          </a:p>
          <a:p>
            <a:pPr marL="914400" lvl="1" indent="-457200" fontAlgn="base">
              <a:buFont typeface="+mj-lt"/>
              <a:buAutoNum type="arabicPeriod"/>
            </a:pPr>
            <a:r>
              <a:rPr lang="en-CA" dirty="0"/>
              <a:t>A Scale-Location plot of sqrt(|residuals|) against fitted values. [Equal variance]</a:t>
            </a:r>
          </a:p>
          <a:p>
            <a:pPr marL="914400" lvl="1" indent="-457200" fontAlgn="base">
              <a:buFont typeface="+mj-lt"/>
              <a:buAutoNum type="arabicPeriod"/>
            </a:pPr>
            <a:r>
              <a:rPr lang="en-CA" dirty="0"/>
              <a:t>A plot of Cook's distances versus row labels. </a:t>
            </a:r>
          </a:p>
          <a:p>
            <a:pPr marL="914400" lvl="1" indent="-457200" fontAlgn="base">
              <a:buFont typeface="+mj-lt"/>
              <a:buAutoNum type="arabicPeriod"/>
            </a:pPr>
            <a:r>
              <a:rPr lang="en-CA" dirty="0"/>
              <a:t>A plot of residuals against leverages. [Outlier]</a:t>
            </a:r>
          </a:p>
          <a:p>
            <a:pPr marL="914400" lvl="1" indent="-457200" fontAlgn="base">
              <a:buFont typeface="+mj-lt"/>
              <a:buAutoNum type="arabicPeriod"/>
            </a:pPr>
            <a:r>
              <a:rPr lang="en-CA" dirty="0"/>
              <a:t>A plot of Cook's distances against leverage/(1-leverage)</a:t>
            </a:r>
          </a:p>
          <a:p>
            <a:endParaRPr lang="en-CA" dirty="0"/>
          </a:p>
        </p:txBody>
      </p:sp>
      <p:pic>
        <p:nvPicPr>
          <p:cNvPr id="2" name="Picture 1" descr="Shape&#10;&#10;Description automatically generated with medium confidence">
            <a:extLst>
              <a:ext uri="{FF2B5EF4-FFF2-40B4-BE49-F238E27FC236}">
                <a16:creationId xmlns:a16="http://schemas.microsoft.com/office/drawing/2014/main" id="{6F63C236-ED52-39A2-8BE7-EC6E9B6168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2">
            <a:extLst>
              <a:ext uri="{FF2B5EF4-FFF2-40B4-BE49-F238E27FC236}">
                <a16:creationId xmlns:a16="http://schemas.microsoft.com/office/drawing/2014/main" id="{1C9D3652-D1EB-26EE-A2BD-BB020F27190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28</a:t>
            </a:fld>
            <a:endParaRPr lang="en-US"/>
          </a:p>
        </p:txBody>
      </p:sp>
    </p:spTree>
    <p:extLst>
      <p:ext uri="{BB962C8B-B14F-4D97-AF65-F5344CB8AC3E}">
        <p14:creationId xmlns:p14="http://schemas.microsoft.com/office/powerpoint/2010/main" val="1227235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B5E3-384F-7553-4EA1-26BF93F825CD}"/>
              </a:ext>
            </a:extLst>
          </p:cNvPr>
          <p:cNvSpPr>
            <a:spLocks noGrp="1"/>
          </p:cNvSpPr>
          <p:nvPr>
            <p:ph type="title"/>
          </p:nvPr>
        </p:nvSpPr>
        <p:spPr/>
        <p:txBody>
          <a:bodyPr>
            <a:normAutofit/>
          </a:bodyPr>
          <a:lstStyle/>
          <a:p>
            <a:r>
              <a:rPr lang="en-CA" sz="3600" dirty="0">
                <a:solidFill>
                  <a:schemeClr val="accent1"/>
                </a:solidFill>
              </a:rPr>
              <a:t>Identification of high influential and high leverage points for Advertising data</a:t>
            </a:r>
            <a:endParaRPr lang="en-US" sz="3600" dirty="0"/>
          </a:p>
        </p:txBody>
      </p:sp>
      <p:sp>
        <p:nvSpPr>
          <p:cNvPr id="3" name="Slide Number Placeholder 2">
            <a:extLst>
              <a:ext uri="{FF2B5EF4-FFF2-40B4-BE49-F238E27FC236}">
                <a16:creationId xmlns:a16="http://schemas.microsoft.com/office/drawing/2014/main" id="{D0507EB0-DA43-DC5F-FCED-9C293DC6C80E}"/>
              </a:ext>
            </a:extLst>
          </p:cNvPr>
          <p:cNvSpPr>
            <a:spLocks noGrp="1"/>
          </p:cNvSpPr>
          <p:nvPr>
            <p:ph type="sldNum" sz="quarter" idx="12"/>
          </p:nvPr>
        </p:nvSpPr>
        <p:spPr/>
        <p:txBody>
          <a:bodyPr/>
          <a:lstStyle/>
          <a:p>
            <a:fld id="{998FC6E2-3800-4EB0-A18D-3856D6660061}" type="slidenum">
              <a:rPr lang="en-US" smtClean="0"/>
              <a:t>29</a:t>
            </a:fld>
            <a:endParaRPr lang="en-US"/>
          </a:p>
        </p:txBody>
      </p:sp>
      <p:pic>
        <p:nvPicPr>
          <p:cNvPr id="4" name="Picture 3" descr="Shape&#10;&#10;Description automatically generated with medium confidence">
            <a:extLst>
              <a:ext uri="{FF2B5EF4-FFF2-40B4-BE49-F238E27FC236}">
                <a16:creationId xmlns:a16="http://schemas.microsoft.com/office/drawing/2014/main" id="{E3F1EC65-20FA-54A9-6AB0-28D53946B1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Content Placeholder 8" descr="A picture containing text, diagram, line, plot&#10;&#10;Description automatically generated">
            <a:extLst>
              <a:ext uri="{FF2B5EF4-FFF2-40B4-BE49-F238E27FC236}">
                <a16:creationId xmlns:a16="http://schemas.microsoft.com/office/drawing/2014/main" id="{DF517326-84EC-AD37-C40E-A2469427DD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90254" y="1643076"/>
            <a:ext cx="6115371" cy="4874335"/>
          </a:xfrm>
        </p:spPr>
      </p:pic>
      <p:sp>
        <p:nvSpPr>
          <p:cNvPr id="11" name="TextBox 10">
            <a:extLst>
              <a:ext uri="{FF2B5EF4-FFF2-40B4-BE49-F238E27FC236}">
                <a16:creationId xmlns:a16="http://schemas.microsoft.com/office/drawing/2014/main" id="{C164AC72-2C39-72B2-B75B-2C81DB39865D}"/>
              </a:ext>
            </a:extLst>
          </p:cNvPr>
          <p:cNvSpPr txBox="1"/>
          <p:nvPr/>
        </p:nvSpPr>
        <p:spPr>
          <a:xfrm>
            <a:off x="7122160" y="2428351"/>
            <a:ext cx="4937760" cy="3139321"/>
          </a:xfrm>
          <a:prstGeom prst="rect">
            <a:avLst/>
          </a:prstGeom>
          <a:noFill/>
        </p:spPr>
        <p:txBody>
          <a:bodyPr wrap="square">
            <a:spAutoFit/>
          </a:bodyPr>
          <a:lstStyle/>
          <a:p>
            <a:r>
              <a:rPr lang="en-CA" altLang="zh-CN" dirty="0"/>
              <a:t>Residual VS leverage plot helps the identification of influential points</a:t>
            </a:r>
          </a:p>
          <a:p>
            <a:endParaRPr lang="en-CA" altLang="zh-CN" dirty="0"/>
          </a:p>
          <a:p>
            <a:r>
              <a:rPr lang="zh-CN" altLang="en-US" dirty="0"/>
              <a:t>Advertising=read.table("Advertising.txt", header = TRUE, sep ="\t" )</a:t>
            </a:r>
            <a:endParaRPr lang="en-CA" altLang="zh-CN" dirty="0"/>
          </a:p>
          <a:p>
            <a:endParaRPr lang="en-CA" altLang="zh-CN" dirty="0"/>
          </a:p>
          <a:p>
            <a:r>
              <a:rPr lang="en-CA" altLang="zh-CN" dirty="0"/>
              <a:t>H</a:t>
            </a:r>
            <a:r>
              <a:rPr lang="zh-CN" altLang="en-US" dirty="0"/>
              <a:t>ighorder11</a:t>
            </a:r>
            <a:r>
              <a:rPr lang="en-CA" altLang="zh-CN" dirty="0"/>
              <a:t>=</a:t>
            </a:r>
            <a:r>
              <a:rPr lang="zh-CN" altLang="en-US" dirty="0"/>
              <a:t>lm(sale~tv+I(tv^2)+I(tv^3)+I(tv^4)+I(tv^5)+I(tv^6)+I(tv^7)+I(tv^8)+I(tv^9)+I(tv^10)+I(tv^11)+radio+tv*radio, data=Advertising)</a:t>
            </a:r>
            <a:endParaRPr lang="en-CA" altLang="zh-CN" dirty="0"/>
          </a:p>
          <a:p>
            <a:endParaRPr lang="en-CA" altLang="zh-CN" dirty="0"/>
          </a:p>
          <a:p>
            <a:r>
              <a:rPr lang="zh-CN" altLang="en-US" dirty="0"/>
              <a:t>plot(highorder11,which=5)</a:t>
            </a:r>
          </a:p>
        </p:txBody>
      </p:sp>
    </p:spTree>
    <p:extLst>
      <p:ext uri="{BB962C8B-B14F-4D97-AF65-F5344CB8AC3E}">
        <p14:creationId xmlns:p14="http://schemas.microsoft.com/office/powerpoint/2010/main" val="890139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8: Deep learning basics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Deep learning advances: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a:t>
            </a:r>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What to do with outlier</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30</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For a good understanding of the regression model, if we have some outliers or influential points, we may want to</a:t>
            </a:r>
          </a:p>
          <a:p>
            <a:r>
              <a:rPr lang="en-CA" dirty="0"/>
              <a:t>See what happens when we exclude these from the model as an outlier has occurred due to an error in data collection or recoding, then the solution is to simply remove the observation.</a:t>
            </a:r>
          </a:p>
          <a:p>
            <a:r>
              <a:rPr lang="en-CA" dirty="0"/>
              <a:t>Investigate these cases separately as it may happen that we mistyped.</a:t>
            </a:r>
          </a:p>
        </p:txBody>
      </p:sp>
      <p:pic>
        <p:nvPicPr>
          <p:cNvPr id="2" name="Picture 1" descr="Shape&#10;&#10;Description automatically generated with medium confidence">
            <a:extLst>
              <a:ext uri="{FF2B5EF4-FFF2-40B4-BE49-F238E27FC236}">
                <a16:creationId xmlns:a16="http://schemas.microsoft.com/office/drawing/2014/main" id="{59C3B75B-23B9-521C-2DE4-7FB67D0CF3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2">
            <a:extLst>
              <a:ext uri="{FF2B5EF4-FFF2-40B4-BE49-F238E27FC236}">
                <a16:creationId xmlns:a16="http://schemas.microsoft.com/office/drawing/2014/main" id="{70EF2D8C-3625-B4AD-3688-9156D907C825}"/>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spTree>
    <p:extLst>
      <p:ext uri="{BB962C8B-B14F-4D97-AF65-F5344CB8AC3E}">
        <p14:creationId xmlns:p14="http://schemas.microsoft.com/office/powerpoint/2010/main" val="15045625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31</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a:t>
            </a:r>
            <a:r>
              <a:rPr lang="en-CA" dirty="0"/>
              <a:t>21</a:t>
            </a:r>
            <a:endParaRPr lang="en-US" dirty="0"/>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31</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sp>
        <p:nvSpPr>
          <p:cNvPr id="5" name="TextBox 4">
            <a:extLst>
              <a:ext uri="{FF2B5EF4-FFF2-40B4-BE49-F238E27FC236}">
                <a16:creationId xmlns:a16="http://schemas.microsoft.com/office/drawing/2014/main" id="{08658D89-190F-0BF0-281E-985FA01782C3}"/>
              </a:ext>
            </a:extLst>
          </p:cNvPr>
          <p:cNvSpPr txBox="1"/>
          <p:nvPr/>
        </p:nvSpPr>
        <p:spPr>
          <a:xfrm>
            <a:off x="5230761" y="1937752"/>
            <a:ext cx="6078370" cy="2862322"/>
          </a:xfrm>
          <a:prstGeom prst="rect">
            <a:avLst/>
          </a:prstGeom>
          <a:noFill/>
        </p:spPr>
        <p:txBody>
          <a:bodyPr wrap="square">
            <a:spAutoFit/>
          </a:bodyPr>
          <a:lstStyle/>
          <a:p>
            <a:pPr marL="0" indent="0">
              <a:buNone/>
            </a:pPr>
            <a:r>
              <a:rPr lang="en-CA" dirty="0">
                <a:solidFill>
                  <a:srgbClr val="333333"/>
                </a:solidFill>
              </a:rPr>
              <a:t>From the clerical staff work hours, using residual plots to conduct a residual analysis of the data. Check any potential outliers.</a:t>
            </a:r>
          </a:p>
          <a:p>
            <a:pPr marL="0" indent="0">
              <a:buNone/>
            </a:pPr>
            <a:endParaRPr lang="en-CA" dirty="0">
              <a:solidFill>
                <a:srgbClr val="333333"/>
              </a:solidFill>
            </a:endParaRPr>
          </a:p>
          <a:p>
            <a:endParaRPr lang="en-US" sz="1800" dirty="0"/>
          </a:p>
          <a:p>
            <a:r>
              <a:rPr lang="en-US" sz="1800" dirty="0"/>
              <a:t>optimal_model_approach2=</a:t>
            </a:r>
            <a:r>
              <a:rPr lang="en-US" sz="1800" dirty="0" err="1"/>
              <a:t>lm</a:t>
            </a:r>
            <a:r>
              <a:rPr lang="en-US" sz="1800" dirty="0"/>
              <a:t>(Y ~ X2+X4+X5+I(X2^2), data=workhours)</a:t>
            </a:r>
          </a:p>
          <a:p>
            <a:endParaRPr lang="en-US" sz="1800" dirty="0"/>
          </a:p>
          <a:p>
            <a:r>
              <a:rPr lang="en-US" sz="1800" dirty="0"/>
              <a:t>optimal_model_approach3 &lt;-</a:t>
            </a:r>
            <a:r>
              <a:rPr lang="en-US" sz="1800" dirty="0" err="1"/>
              <a:t>lm</a:t>
            </a:r>
            <a:r>
              <a:rPr lang="en-US" sz="1800" dirty="0"/>
              <a:t>(Y~(X1+X2+X3+X4+X5+X6+X1:X6+X2:X6), data=workhours)</a:t>
            </a:r>
          </a:p>
        </p:txBody>
      </p:sp>
    </p:spTree>
    <p:extLst>
      <p:ext uri="{BB962C8B-B14F-4D97-AF65-F5344CB8AC3E}">
        <p14:creationId xmlns:p14="http://schemas.microsoft.com/office/powerpoint/2010/main" val="30266257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87" r="26387"/>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22</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32</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Lecture_7.R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716510" cy="1323439"/>
          </a:xfrm>
          <a:prstGeom prst="rect">
            <a:avLst/>
          </a:prstGeom>
          <a:noFill/>
        </p:spPr>
        <p:txBody>
          <a:bodyPr wrap="square">
            <a:spAutoFit/>
          </a:bodyPr>
          <a:lstStyle/>
          <a:p>
            <a:r>
              <a:rPr lang="en-US" sz="2000" dirty="0">
                <a:solidFill>
                  <a:srgbClr val="000000"/>
                </a:solidFill>
                <a:latin typeface="Calibri" panose="020F0502020204030204" pitchFamily="34" charset="0"/>
              </a:rPr>
              <a:t>Use the Exective.CSV data.</a:t>
            </a:r>
          </a:p>
          <a:p>
            <a:endParaRPr lang="en-US" sz="2000" dirty="0">
              <a:solidFill>
                <a:srgbClr val="000000"/>
              </a:solidFill>
              <a:latin typeface="Calibri" panose="020F0502020204030204" pitchFamily="34" charset="0"/>
            </a:endParaRPr>
          </a:p>
          <a:p>
            <a:pPr algn="l"/>
            <a:r>
              <a:rPr lang="en-CA" altLang="zh-CN" sz="2000" b="0" i="0" u="none" strike="noStrike" baseline="0" dirty="0">
                <a:latin typeface="LMRoman10-Regular"/>
              </a:rPr>
              <a:t>Check </a:t>
            </a:r>
            <a:r>
              <a:rPr lang="en-CA" altLang="zh-CN" sz="2000" b="0" i="0" u="none" strike="noStrike" baseline="0" dirty="0">
                <a:solidFill>
                  <a:srgbClr val="FF0000"/>
                </a:solidFill>
                <a:latin typeface="LMRoman10-Regular"/>
              </a:rPr>
              <a:t>assumptions</a:t>
            </a:r>
            <a:r>
              <a:rPr lang="en-CA" altLang="zh-CN" sz="2000" b="0" i="0" u="none" strike="noStrike" baseline="0" dirty="0">
                <a:latin typeface="LMRoman10-Regular"/>
              </a:rPr>
              <a:t> for the model below to predict executive salary (Y)</a:t>
            </a:r>
            <a:endParaRPr lang="en-CA" altLang="zh-CN" sz="2000" dirty="0">
              <a:latin typeface="LMRoman10-Regular"/>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55D6D8-570E-EBD1-8A33-695235AF8819}"/>
                  </a:ext>
                </a:extLst>
              </p:cNvPr>
              <p:cNvSpPr txBox="1"/>
              <p:nvPr/>
            </p:nvSpPr>
            <p:spPr>
              <a:xfrm>
                <a:off x="5138169" y="3487714"/>
                <a:ext cx="6944862" cy="372538"/>
              </a:xfrm>
              <a:prstGeom prst="rect">
                <a:avLst/>
              </a:prstGeom>
              <a:noFill/>
            </p:spPr>
            <p:txBody>
              <a:bodyPr wrap="square">
                <a:spAutoFit/>
              </a:bodyPr>
              <a:lstStyle/>
              <a:p>
                <a:pPr algn="l"/>
                <a14:m>
                  <m:oMathPara xmlns:m="http://schemas.openxmlformats.org/officeDocument/2006/math">
                    <m:oMathParaPr>
                      <m:jc m:val="centerGroup"/>
                    </m:oMathParaPr>
                    <m:oMath xmlns:m="http://schemas.openxmlformats.org/officeDocument/2006/math">
                      <m:r>
                        <a:rPr lang="en-CA" altLang="zh-CN" b="0" i="1" smtClean="0">
                          <a:latin typeface="Cambria Math" panose="02040503050406030204" pitchFamily="18" charset="0"/>
                        </a:rPr>
                        <m:t>𝑌</m:t>
                      </m:r>
                      <m:r>
                        <a:rPr lang="en-CA" altLang="zh-CN" b="0" i="1" smtClean="0">
                          <a:latin typeface="Cambria Math" panose="02040503050406030204" pitchFamily="18" charset="0"/>
                        </a:rPr>
                        <m:t>=</m:t>
                      </m:r>
                      <m:sSub>
                        <m:sSubPr>
                          <m:ctrlPr>
                            <a:rPr lang="en-CA" altLang="zh-CN" b="0" i="1" smtClean="0">
                              <a:latin typeface="Cambria Math" panose="02040503050406030204" pitchFamily="18" charset="0"/>
                            </a:rPr>
                          </m:ctrlPr>
                        </m:sSubPr>
                        <m:e>
                          <m:r>
                            <a:rPr lang="zh-CN" altLang="en-CA" b="0" i="1" smtClean="0">
                              <a:latin typeface="Cambria Math" panose="02040503050406030204" pitchFamily="18" charset="0"/>
                            </a:rPr>
                            <m:t>𝛽</m:t>
                          </m:r>
                        </m:e>
                        <m:sub>
                          <m:r>
                            <a:rPr lang="en-CA" altLang="zh-CN" b="0" i="1" smtClean="0">
                              <a:latin typeface="Cambria Math" panose="02040503050406030204" pitchFamily="18" charset="0"/>
                            </a:rPr>
                            <m:t>0</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1</m:t>
                          </m:r>
                        </m:sub>
                      </m:sSub>
                      <m:sSub>
                        <m:sSubPr>
                          <m:ctrlPr>
                            <a:rPr lang="en-CA" altLang="zh-CN" i="1" smtClean="0">
                              <a:latin typeface="Cambria Math" panose="02040503050406030204" pitchFamily="18" charset="0"/>
                            </a:rPr>
                          </m:ctrlPr>
                        </m:sSubPr>
                        <m:e>
                          <m:r>
                            <a:rPr lang="en-CA" altLang="zh-CN" b="0" i="1" smtClean="0">
                              <a:latin typeface="Cambria Math" panose="02040503050406030204" pitchFamily="18" charset="0"/>
                            </a:rPr>
                            <m:t>𝑋</m:t>
                          </m:r>
                        </m:e>
                        <m:sub>
                          <m:r>
                            <a:rPr lang="en-CA" altLang="zh-CN" b="0" i="1" smtClean="0">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2</m:t>
                          </m:r>
                        </m:sub>
                      </m:sSub>
                      <m:sSubSup>
                        <m:sSubSupPr>
                          <m:ctrlPr>
                            <a:rPr lang="en-CA" altLang="zh-CN" i="1" smtClean="0">
                              <a:latin typeface="Cambria Math" panose="02040503050406030204" pitchFamily="18" charset="0"/>
                            </a:rPr>
                          </m:ctrlPr>
                        </m:sSubSupPr>
                        <m:e>
                          <m:r>
                            <a:rPr lang="en-CA" altLang="zh-CN" b="0" i="1" smtClean="0">
                              <a:latin typeface="Cambria Math" panose="02040503050406030204" pitchFamily="18" charset="0"/>
                            </a:rPr>
                            <m:t>𝑋</m:t>
                          </m:r>
                        </m:e>
                        <m:sub>
                          <m:r>
                            <a:rPr lang="en-CA" altLang="zh-CN" b="0" i="1" smtClean="0">
                              <a:latin typeface="Cambria Math" panose="02040503050406030204" pitchFamily="18" charset="0"/>
                            </a:rPr>
                            <m:t>1</m:t>
                          </m:r>
                        </m:sub>
                        <m:sup>
                          <m:r>
                            <a:rPr lang="en-CA" altLang="zh-CN" b="0" i="1" smtClean="0">
                              <a:latin typeface="Cambria Math" panose="02040503050406030204" pitchFamily="18" charset="0"/>
                            </a:rPr>
                            <m:t>2</m:t>
                          </m:r>
                        </m:sup>
                      </m:sSubSup>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3</m:t>
                              </m:r>
                            </m:sub>
                          </m:sSub>
                          <m:r>
                            <a:rPr lang="en-CA" altLang="zh-CN" i="1">
                              <a:latin typeface="Cambria Math" panose="02040503050406030204" pitchFamily="18" charset="0"/>
                            </a:rPr>
                            <m:t>𝑋</m:t>
                          </m:r>
                        </m:e>
                        <m:sub>
                          <m:r>
                            <a:rPr lang="en-CA" altLang="zh-CN" b="0" i="1" smtClean="0">
                              <a:latin typeface="Cambria Math" panose="02040503050406030204" pitchFamily="18" charset="0"/>
                            </a:rPr>
                            <m:t>2</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4</m:t>
                          </m:r>
                        </m:sub>
                      </m:sSub>
                      <m:sSub>
                        <m:sSubPr>
                          <m:ctrlPr>
                            <a:rPr lang="en-CA" altLang="zh-CN" i="1">
                              <a:latin typeface="Cambria Math" panose="02040503050406030204" pitchFamily="18" charset="0"/>
                            </a:rPr>
                          </m:ctrlPr>
                        </m:sSubPr>
                        <m:e>
                          <m:r>
                            <a:rPr lang="en-CA" altLang="zh-CN" i="1">
                              <a:latin typeface="Cambria Math" panose="02040503050406030204" pitchFamily="18" charset="0"/>
                            </a:rPr>
                            <m:t>𝑋</m:t>
                          </m:r>
                        </m:e>
                        <m:sub>
                          <m:r>
                            <a:rPr lang="en-CA" altLang="zh-CN" b="0" i="1" smtClean="0">
                              <a:latin typeface="Cambria Math" panose="02040503050406030204" pitchFamily="18" charset="0"/>
                            </a:rPr>
                            <m:t>3</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5</m:t>
                          </m:r>
                        </m:sub>
                      </m:sSub>
                      <m:sSub>
                        <m:sSubPr>
                          <m:ctrlPr>
                            <a:rPr lang="en-CA" altLang="zh-CN" i="1">
                              <a:latin typeface="Cambria Math" panose="02040503050406030204" pitchFamily="18" charset="0"/>
                            </a:rPr>
                          </m:ctrlPr>
                        </m:sSubPr>
                        <m:e>
                          <m:r>
                            <a:rPr lang="en-CA" altLang="zh-CN" i="1">
                              <a:latin typeface="Cambria Math" panose="02040503050406030204" pitchFamily="18" charset="0"/>
                            </a:rPr>
                            <m:t>𝑋</m:t>
                          </m:r>
                        </m:e>
                        <m:sub>
                          <m:r>
                            <a:rPr lang="en-CA" altLang="zh-CN" i="1">
                              <a:latin typeface="Cambria Math" panose="02040503050406030204" pitchFamily="18" charset="0"/>
                            </a:rPr>
                            <m:t>1</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6</m:t>
                          </m:r>
                        </m:sub>
                      </m:sSub>
                      <m:sSub>
                        <m:sSubPr>
                          <m:ctrlPr>
                            <a:rPr lang="en-CA" altLang="zh-CN" i="1">
                              <a:latin typeface="Cambria Math" panose="02040503050406030204" pitchFamily="18" charset="0"/>
                            </a:rPr>
                          </m:ctrlPr>
                        </m:sSubPr>
                        <m:e>
                          <m:r>
                            <a:rPr lang="en-CA" altLang="zh-CN" i="1">
                              <a:latin typeface="Cambria Math" panose="02040503050406030204" pitchFamily="18" charset="0"/>
                            </a:rPr>
                            <m:t>𝑋</m:t>
                          </m:r>
                        </m:e>
                        <m:sub>
                          <m:r>
                            <a:rPr lang="en-CA" altLang="zh-CN" b="0" i="1" smtClean="0">
                              <a:latin typeface="Cambria Math" panose="02040503050406030204" pitchFamily="18" charset="0"/>
                            </a:rPr>
                            <m:t>5</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zh-CN" altLang="en-CA" i="1">
                              <a:latin typeface="Cambria Math" panose="02040503050406030204" pitchFamily="18" charset="0"/>
                            </a:rPr>
                            <m:t>𝛽</m:t>
                          </m:r>
                        </m:e>
                        <m:sub>
                          <m:r>
                            <a:rPr lang="en-CA" altLang="zh-CN" b="0" i="1" smtClean="0">
                              <a:latin typeface="Cambria Math" panose="02040503050406030204" pitchFamily="18" charset="0"/>
                            </a:rPr>
                            <m:t>7</m:t>
                          </m:r>
                        </m:sub>
                      </m:sSub>
                      <m:sSub>
                        <m:sSubPr>
                          <m:ctrlPr>
                            <a:rPr lang="en-CA" altLang="zh-CN" i="1">
                              <a:latin typeface="Cambria Math" panose="02040503050406030204" pitchFamily="18" charset="0"/>
                            </a:rPr>
                          </m:ctrlPr>
                        </m:sSubPr>
                        <m:e>
                          <m:r>
                            <a:rPr lang="en-CA" altLang="zh-CN" i="1">
                              <a:latin typeface="Cambria Math" panose="02040503050406030204" pitchFamily="18" charset="0"/>
                            </a:rPr>
                            <m:t>𝑋</m:t>
                          </m:r>
                        </m:e>
                        <m:sub>
                          <m:r>
                            <a:rPr lang="en-CA" altLang="zh-CN" b="0" i="1" smtClean="0">
                              <a:latin typeface="Cambria Math" panose="02040503050406030204" pitchFamily="18" charset="0"/>
                            </a:rPr>
                            <m:t>3</m:t>
                          </m:r>
                        </m:sub>
                      </m:sSub>
                      <m:r>
                        <a:rPr lang="en-CA" altLang="zh-CN" b="0" i="1" smtClean="0">
                          <a:latin typeface="Cambria Math" panose="02040503050406030204" pitchFamily="18" charset="0"/>
                        </a:rPr>
                        <m:t>∗</m:t>
                      </m:r>
                      <m:sSub>
                        <m:sSubPr>
                          <m:ctrlPr>
                            <a:rPr lang="en-CA" altLang="zh-CN" i="1">
                              <a:latin typeface="Cambria Math" panose="02040503050406030204" pitchFamily="18" charset="0"/>
                            </a:rPr>
                          </m:ctrlPr>
                        </m:sSubPr>
                        <m:e>
                          <m:r>
                            <a:rPr lang="en-CA" altLang="zh-CN" i="1">
                              <a:latin typeface="Cambria Math" panose="02040503050406030204" pitchFamily="18" charset="0"/>
                            </a:rPr>
                            <m:t>𝑋</m:t>
                          </m:r>
                        </m:e>
                        <m:sub>
                          <m:r>
                            <a:rPr lang="en-CA" altLang="zh-CN" b="0" i="1" smtClean="0">
                              <a:latin typeface="Cambria Math" panose="02040503050406030204" pitchFamily="18" charset="0"/>
                            </a:rPr>
                            <m:t>4</m:t>
                          </m:r>
                        </m:sub>
                      </m:sSub>
                      <m:r>
                        <a:rPr lang="en-CA" altLang="zh-CN" b="0" i="1" smtClean="0">
                          <a:latin typeface="Cambria Math" panose="02040503050406030204" pitchFamily="18" charset="0"/>
                        </a:rPr>
                        <m:t>+</m:t>
                      </m:r>
                      <m:r>
                        <a:rPr lang="zh-CN" altLang="en-US" b="0" i="1" smtClean="0">
                          <a:latin typeface="Cambria Math" panose="02040503050406030204" pitchFamily="18" charset="0"/>
                        </a:rPr>
                        <m:t>𝜖</m:t>
                      </m:r>
                    </m:oMath>
                  </m:oMathPara>
                </a14:m>
                <a:endParaRPr lang="en-CA" altLang="zh-CN" dirty="0">
                  <a:latin typeface="LMRoman10-Regular"/>
                </a:endParaRPr>
              </a:p>
            </p:txBody>
          </p:sp>
        </mc:Choice>
        <mc:Fallback xmlns="">
          <p:sp>
            <p:nvSpPr>
              <p:cNvPr id="10" name="TextBox 9">
                <a:extLst>
                  <a:ext uri="{FF2B5EF4-FFF2-40B4-BE49-F238E27FC236}">
                    <a16:creationId xmlns:a16="http://schemas.microsoft.com/office/drawing/2014/main" id="{8455D6D8-570E-EBD1-8A33-695235AF8819}"/>
                  </a:ext>
                </a:extLst>
              </p:cNvPr>
              <p:cNvSpPr txBox="1">
                <a:spLocks noRot="1" noChangeAspect="1" noMove="1" noResize="1" noEditPoints="1" noAdjustHandles="1" noChangeArrowheads="1" noChangeShapeType="1" noTextEdit="1"/>
              </p:cNvSpPr>
              <p:nvPr/>
            </p:nvSpPr>
            <p:spPr>
              <a:xfrm>
                <a:off x="5138169" y="3487714"/>
                <a:ext cx="6944862" cy="372538"/>
              </a:xfrm>
              <a:prstGeom prst="rect">
                <a:avLst/>
              </a:prstGeom>
              <a:blipFill>
                <a:blip r:embed="rId7"/>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882159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Coffee break</a:t>
            </a: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3729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3" name="Slide Number Placeholder 2">
            <a:extLst>
              <a:ext uri="{FF2B5EF4-FFF2-40B4-BE49-F238E27FC236}">
                <a16:creationId xmlns:a16="http://schemas.microsoft.com/office/drawing/2014/main" id="{578D6FA4-5304-77E8-4EAA-9FAF482E060C}"/>
              </a:ext>
            </a:extLst>
          </p:cNvPr>
          <p:cNvSpPr>
            <a:spLocks noGrp="1"/>
          </p:cNvSpPr>
          <p:nvPr>
            <p:ph type="sldNum" sz="quarter" idx="12"/>
          </p:nvPr>
        </p:nvSpPr>
        <p:spPr/>
        <p:txBody>
          <a:bodyPr/>
          <a:lstStyle/>
          <a:p>
            <a:fld id="{998FC6E2-3800-4EB0-A18D-3856D6660061}" type="slidenum">
              <a:rPr lang="en-US" smtClean="0"/>
              <a:t>33</a:t>
            </a:fld>
            <a:endParaRPr lang="en-US"/>
          </a:p>
        </p:txBody>
      </p:sp>
      <p:sp>
        <p:nvSpPr>
          <p:cNvPr id="4" name="TextBox 3">
            <a:extLst>
              <a:ext uri="{FF2B5EF4-FFF2-40B4-BE49-F238E27FC236}">
                <a16:creationId xmlns:a16="http://schemas.microsoft.com/office/drawing/2014/main" id="{DAD5A219-F192-8B2B-87C4-B9962AE2C2DF}"/>
              </a:ext>
            </a:extLst>
          </p:cNvPr>
          <p:cNvSpPr txBox="1"/>
          <p:nvPr/>
        </p:nvSpPr>
        <p:spPr>
          <a:xfrm>
            <a:off x="5380740" y="6169580"/>
            <a:ext cx="888385" cy="461665"/>
          </a:xfrm>
          <a:prstGeom prst="rect">
            <a:avLst/>
          </a:prstGeom>
          <a:noFill/>
        </p:spPr>
        <p:txBody>
          <a:bodyPr wrap="none" rtlCol="0">
            <a:spAutoFit/>
          </a:bodyPr>
          <a:lstStyle/>
          <a:p>
            <a:r>
              <a:rPr lang="en-CA" altLang="zh-CN" sz="2400" dirty="0"/>
              <a:t>15:00</a:t>
            </a:r>
            <a:endParaRPr lang="zh-CN" altLang="en-US" sz="2400" dirty="0"/>
          </a:p>
        </p:txBody>
      </p:sp>
    </p:spTree>
    <p:extLst>
      <p:ext uri="{BB962C8B-B14F-4D97-AF65-F5344CB8AC3E}">
        <p14:creationId xmlns:p14="http://schemas.microsoft.com/office/powerpoint/2010/main" val="36184114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4B43C-659A-C873-B6FA-16520458497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T</a:t>
            </a:r>
            <a:r>
              <a:rPr lang="en-US" altLang="zh-CN" sz="6600" kern="1200">
                <a:solidFill>
                  <a:schemeClr val="tx1"/>
                </a:solidFill>
                <a:latin typeface="+mj-lt"/>
                <a:ea typeface="+mj-ea"/>
                <a:cs typeface="+mj-cs"/>
              </a:rPr>
              <a:t>ransformation</a:t>
            </a:r>
            <a:endParaRPr lang="en-US" sz="6600" kern="1200">
              <a:solidFill>
                <a:schemeClr val="tx1"/>
              </a:solidFill>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273AB7F-78D3-5244-903D-A0751915CACA}"/>
              </a:ext>
            </a:extLst>
          </p:cNvPr>
          <p:cNvSpPr>
            <a:spLocks noGrp="1"/>
          </p:cNvSpPr>
          <p:nvPr>
            <p:ph type="sldNum" sz="quarter" idx="12"/>
          </p:nvPr>
        </p:nvSpPr>
        <p:spPr/>
        <p:txBody>
          <a:bodyPr/>
          <a:lstStyle/>
          <a:p>
            <a:fld id="{998FC6E2-3800-4EB0-A18D-3856D6660061}" type="slidenum">
              <a:rPr lang="en-US" smtClean="0"/>
              <a:t>34</a:t>
            </a:fld>
            <a:endParaRPr lang="en-US"/>
          </a:p>
        </p:txBody>
      </p:sp>
      <p:pic>
        <p:nvPicPr>
          <p:cNvPr id="4" name="Picture 3" descr="Shape&#10;&#10;Description automatically generated with medium confidence">
            <a:extLst>
              <a:ext uri="{FF2B5EF4-FFF2-40B4-BE49-F238E27FC236}">
                <a16:creationId xmlns:a16="http://schemas.microsoft.com/office/drawing/2014/main" id="{A667E520-5D7A-622B-7563-6237E8302C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819449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8A46-4313-02AA-D4DF-51D3A62B0D40}"/>
              </a:ext>
            </a:extLst>
          </p:cNvPr>
          <p:cNvSpPr>
            <a:spLocks noGrp="1"/>
          </p:cNvSpPr>
          <p:nvPr>
            <p:ph type="title"/>
          </p:nvPr>
        </p:nvSpPr>
        <p:spPr/>
        <p:txBody>
          <a:bodyPr/>
          <a:lstStyle/>
          <a:p>
            <a:r>
              <a:rPr lang="en-US" dirty="0"/>
              <a:t>What is data transformation</a:t>
            </a:r>
          </a:p>
        </p:txBody>
      </p:sp>
      <p:sp>
        <p:nvSpPr>
          <p:cNvPr id="3" name="Content Placeholder 2">
            <a:extLst>
              <a:ext uri="{FF2B5EF4-FFF2-40B4-BE49-F238E27FC236}">
                <a16:creationId xmlns:a16="http://schemas.microsoft.com/office/drawing/2014/main" id="{5D1871A2-C770-E986-2535-5C348D0139AF}"/>
              </a:ext>
            </a:extLst>
          </p:cNvPr>
          <p:cNvSpPr>
            <a:spLocks noGrp="1"/>
          </p:cNvSpPr>
          <p:nvPr>
            <p:ph idx="1"/>
          </p:nvPr>
        </p:nvSpPr>
        <p:spPr/>
        <p:txBody>
          <a:bodyPr/>
          <a:lstStyle/>
          <a:p>
            <a:r>
              <a:rPr lang="en-US" dirty="0"/>
              <a:t>Data transformation is the process of changing the format, structure, or value of data</a:t>
            </a:r>
          </a:p>
          <a:p>
            <a:r>
              <a:rPr lang="en-US" dirty="0"/>
              <a:t>Transformation is used to transform nonnormal data to normal data</a:t>
            </a:r>
          </a:p>
          <a:p>
            <a:r>
              <a:rPr lang="en-US" dirty="0"/>
              <a:t>Transformation is done by using many functions such as square root, logarithm, power, reciprocal or arcsine, etc. </a:t>
            </a:r>
          </a:p>
        </p:txBody>
      </p:sp>
      <p:sp>
        <p:nvSpPr>
          <p:cNvPr id="4" name="Slide Number Placeholder 3">
            <a:extLst>
              <a:ext uri="{FF2B5EF4-FFF2-40B4-BE49-F238E27FC236}">
                <a16:creationId xmlns:a16="http://schemas.microsoft.com/office/drawing/2014/main" id="{4CDCCED9-DAEE-FC76-03F2-A29DD1E925E6}"/>
              </a:ext>
            </a:extLst>
          </p:cNvPr>
          <p:cNvSpPr>
            <a:spLocks noGrp="1"/>
          </p:cNvSpPr>
          <p:nvPr>
            <p:ph type="sldNum" sz="quarter" idx="12"/>
          </p:nvPr>
        </p:nvSpPr>
        <p:spPr/>
        <p:txBody>
          <a:bodyPr/>
          <a:lstStyle/>
          <a:p>
            <a:fld id="{998FC6E2-3800-4EB0-A18D-3856D6660061}" type="slidenum">
              <a:rPr lang="en-US" smtClean="0"/>
              <a:t>35</a:t>
            </a:fld>
            <a:endParaRPr lang="en-US"/>
          </a:p>
        </p:txBody>
      </p:sp>
      <p:pic>
        <p:nvPicPr>
          <p:cNvPr id="5" name="Picture 4" descr="Shape&#10;&#10;Description automatically generated with medium confidence">
            <a:extLst>
              <a:ext uri="{FF2B5EF4-FFF2-40B4-BE49-F238E27FC236}">
                <a16:creationId xmlns:a16="http://schemas.microsoft.com/office/drawing/2014/main" id="{9FEAE430-D0AD-5B0F-57C7-9907C2ACD9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5227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194C-CFFF-7C87-2CCF-A8A93A46D335}"/>
              </a:ext>
            </a:extLst>
          </p:cNvPr>
          <p:cNvSpPr>
            <a:spLocks noGrp="1"/>
          </p:cNvSpPr>
          <p:nvPr>
            <p:ph type="title"/>
          </p:nvPr>
        </p:nvSpPr>
        <p:spPr/>
        <p:txBody>
          <a:bodyPr/>
          <a:lstStyle/>
          <a:p>
            <a:r>
              <a:rPr lang="en-US" dirty="0">
                <a:solidFill>
                  <a:schemeClr val="accent1"/>
                </a:solidFill>
              </a:rPr>
              <a:t>Motivation of transformation</a:t>
            </a:r>
          </a:p>
        </p:txBody>
      </p:sp>
      <p:sp>
        <p:nvSpPr>
          <p:cNvPr id="3" name="Content Placeholder 2">
            <a:extLst>
              <a:ext uri="{FF2B5EF4-FFF2-40B4-BE49-F238E27FC236}">
                <a16:creationId xmlns:a16="http://schemas.microsoft.com/office/drawing/2014/main" id="{2D382CA8-F6C8-D083-6255-69F75BD0D718}"/>
              </a:ext>
            </a:extLst>
          </p:cNvPr>
          <p:cNvSpPr>
            <a:spLocks noGrp="1"/>
          </p:cNvSpPr>
          <p:nvPr>
            <p:ph idx="1"/>
          </p:nvPr>
        </p:nvSpPr>
        <p:spPr>
          <a:xfrm>
            <a:off x="838200" y="1825625"/>
            <a:ext cx="7629737" cy="4351338"/>
          </a:xfrm>
        </p:spPr>
        <p:txBody>
          <a:bodyPr>
            <a:normAutofit/>
          </a:bodyPr>
          <a:lstStyle/>
          <a:p>
            <a:r>
              <a:rPr lang="en-US" sz="2400" dirty="0"/>
              <a:t>One of the most common assumptions for statistical analyses is that of normality (normality of error terms)</a:t>
            </a:r>
          </a:p>
          <a:p>
            <a:r>
              <a:rPr lang="en-US" sz="2400" dirty="0"/>
              <a:t>To make interpterion of the data easier</a:t>
            </a:r>
          </a:p>
          <a:p>
            <a:r>
              <a:rPr lang="en-US" sz="2400" dirty="0"/>
              <a:t>To make appearance of the graphs easier to understand </a:t>
            </a:r>
          </a:p>
          <a:p>
            <a:r>
              <a:rPr lang="en-US" sz="2400" dirty="0"/>
              <a:t>A scatterplot in which the areas of the sovereign states and dependent territories in the world are plotted on the vertical axis against their populations on the horizontal axis. The upper plot uses raw data. In the lower plot, both the area and population data have been transformed using the logarithm function.</a:t>
            </a:r>
          </a:p>
          <a:p>
            <a:pPr marL="0" indent="0">
              <a:buNone/>
            </a:pPr>
            <a:endParaRPr lang="en-US" sz="2400" dirty="0"/>
          </a:p>
        </p:txBody>
      </p:sp>
      <p:pic>
        <p:nvPicPr>
          <p:cNvPr id="1026" name="Picture 2" descr="Data transformation (statistics) - Wikipedia">
            <a:extLst>
              <a:ext uri="{FF2B5EF4-FFF2-40B4-BE49-F238E27FC236}">
                <a16:creationId xmlns:a16="http://schemas.microsoft.com/office/drawing/2014/main" id="{50604D24-B1A0-1B8C-37E3-3CFDE3929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80634" y="816478"/>
            <a:ext cx="3467217" cy="539178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464F3-42B3-319A-5715-6F95361D5CDA}"/>
              </a:ext>
            </a:extLst>
          </p:cNvPr>
          <p:cNvSpPr txBox="1"/>
          <p:nvPr/>
        </p:nvSpPr>
        <p:spPr>
          <a:xfrm>
            <a:off x="0" y="6581001"/>
            <a:ext cx="6096000" cy="276999"/>
          </a:xfrm>
          <a:prstGeom prst="rect">
            <a:avLst/>
          </a:prstGeom>
          <a:noFill/>
        </p:spPr>
        <p:txBody>
          <a:bodyPr wrap="square">
            <a:spAutoFit/>
          </a:bodyPr>
          <a:lstStyle/>
          <a:p>
            <a:r>
              <a:rPr lang="en-US" sz="1200" dirty="0"/>
              <a:t>https://en.wikipedia.org/wiki/Data_transformation_%28statistics%29</a:t>
            </a:r>
          </a:p>
        </p:txBody>
      </p:sp>
      <p:sp>
        <p:nvSpPr>
          <p:cNvPr id="4" name="Slide Number Placeholder 3">
            <a:extLst>
              <a:ext uri="{FF2B5EF4-FFF2-40B4-BE49-F238E27FC236}">
                <a16:creationId xmlns:a16="http://schemas.microsoft.com/office/drawing/2014/main" id="{516F6D07-0E2E-BB0C-3ED3-4515F431628E}"/>
              </a:ext>
            </a:extLst>
          </p:cNvPr>
          <p:cNvSpPr>
            <a:spLocks noGrp="1"/>
          </p:cNvSpPr>
          <p:nvPr>
            <p:ph type="sldNum" sz="quarter" idx="12"/>
          </p:nvPr>
        </p:nvSpPr>
        <p:spPr/>
        <p:txBody>
          <a:bodyPr/>
          <a:lstStyle/>
          <a:p>
            <a:fld id="{998FC6E2-3800-4EB0-A18D-3856D6660061}" type="slidenum">
              <a:rPr lang="en-US" smtClean="0"/>
              <a:t>36</a:t>
            </a:fld>
            <a:endParaRPr lang="en-US" dirty="0"/>
          </a:p>
        </p:txBody>
      </p:sp>
      <p:pic>
        <p:nvPicPr>
          <p:cNvPr id="6" name="Picture 5" descr="Shape&#10;&#10;Description automatically generated with medium confidence">
            <a:extLst>
              <a:ext uri="{FF2B5EF4-FFF2-40B4-BE49-F238E27FC236}">
                <a16:creationId xmlns:a16="http://schemas.microsoft.com/office/drawing/2014/main" id="{863E3C18-358C-ED4D-FDAC-AA815638B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0627194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Transformations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37</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7535238" cy="4351338"/>
          </a:xfrm>
        </p:spPr>
        <p:txBody>
          <a:bodyPr>
            <a:normAutofit lnSpcReduction="10000"/>
          </a:bodyPr>
          <a:lstStyle/>
          <a:p>
            <a:r>
              <a:rPr lang="en-CA" dirty="0"/>
              <a:t>Logarithm transformation: If y goes exponentially or as a power of x, transform by taking the log</a:t>
            </a:r>
          </a:p>
          <a:p>
            <a:r>
              <a:rPr lang="en-CA" dirty="0"/>
              <a:t>Square root transformation: If data exhibiting a Poisson distribution (variance =mean), transform by taking the square root.</a:t>
            </a:r>
          </a:p>
          <a:p>
            <a:r>
              <a:rPr lang="en-CA" dirty="0"/>
              <a:t>Box-Cox transformation: a family of power transformation. </a:t>
            </a:r>
          </a:p>
          <a:p>
            <a:endParaRPr lang="en-CA" dirty="0"/>
          </a:p>
          <a:p>
            <a:endParaRPr lang="en-CA" dirty="0"/>
          </a:p>
          <a:p>
            <a:pPr lvl="1"/>
            <a:r>
              <a:rPr lang="en-CA" dirty="0"/>
              <a:t>where 𝜆 is a parameter to be determined using the data, </a:t>
            </a:r>
            <a:r>
              <a:rPr lang="en-CA" dirty="0" err="1"/>
              <a:t>vair</a:t>
            </a:r>
            <a:r>
              <a:rPr lang="en-US" altLang="zh-CN" dirty="0" err="1"/>
              <a:t>i</a:t>
            </a:r>
            <a:r>
              <a:rPr lang="en-CA" dirty="0"/>
              <a:t>es from -5 to 5 </a:t>
            </a:r>
          </a:p>
          <a:p>
            <a:endParaRPr lang="en-CA" dirty="0"/>
          </a:p>
        </p:txBody>
      </p:sp>
      <p:pic>
        <p:nvPicPr>
          <p:cNvPr id="9" name="Picture 8" descr="Icon&#10;&#10;Description automatically generated with medium confidence">
            <a:extLst>
              <a:ext uri="{FF2B5EF4-FFF2-40B4-BE49-F238E27FC236}">
                <a16:creationId xmlns:a16="http://schemas.microsoft.com/office/drawing/2014/main" id="{03EBF761-88E6-F845-977C-A6966D49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035" y="4456315"/>
            <a:ext cx="2136347" cy="607904"/>
          </a:xfrm>
          <a:prstGeom prst="rect">
            <a:avLst/>
          </a:prstGeom>
        </p:spPr>
      </p:pic>
      <p:pic>
        <p:nvPicPr>
          <p:cNvPr id="1026" name="Picture 2">
            <a:extLst>
              <a:ext uri="{FF2B5EF4-FFF2-40B4-BE49-F238E27FC236}">
                <a16:creationId xmlns:a16="http://schemas.microsoft.com/office/drawing/2014/main" id="{24ECB780-12F3-855C-BB36-B262DAB59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7835" y="3965575"/>
            <a:ext cx="3272400" cy="25273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8003BF4-EA7B-9757-1B1A-8B77093DAF5D}"/>
              </a:ext>
            </a:extLst>
          </p:cNvPr>
          <p:cNvSpPr txBox="1"/>
          <p:nvPr/>
        </p:nvSpPr>
        <p:spPr>
          <a:xfrm>
            <a:off x="9472374" y="3596243"/>
            <a:ext cx="2038571" cy="369332"/>
          </a:xfrm>
          <a:prstGeom prst="rect">
            <a:avLst/>
          </a:prstGeom>
          <a:noFill/>
        </p:spPr>
        <p:txBody>
          <a:bodyPr wrap="none" rtlCol="0">
            <a:spAutoFit/>
          </a:bodyPr>
          <a:lstStyle/>
          <a:p>
            <a:r>
              <a:rPr lang="en-CA" altLang="zh-CN" dirty="0"/>
              <a:t>Poisson distribution</a:t>
            </a:r>
            <a:endParaRPr lang="zh-CN" altLang="en-US" dirty="0"/>
          </a:p>
        </p:txBody>
      </p:sp>
      <p:pic>
        <p:nvPicPr>
          <p:cNvPr id="1028" name="Picture 4" descr="Exponential growth - Wikipedia">
            <a:extLst>
              <a:ext uri="{FF2B5EF4-FFF2-40B4-BE49-F238E27FC236}">
                <a16:creationId xmlns:a16="http://schemas.microsoft.com/office/drawing/2014/main" id="{02C66720-4843-D490-849B-D364AD9F00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06598" y="781804"/>
            <a:ext cx="3073636" cy="25564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D695949-A055-EDD3-9664-55362FFFCB86}"/>
              </a:ext>
            </a:extLst>
          </p:cNvPr>
          <p:cNvSpPr txBox="1"/>
          <p:nvPr/>
        </p:nvSpPr>
        <p:spPr>
          <a:xfrm>
            <a:off x="9122513" y="415145"/>
            <a:ext cx="2664447" cy="369332"/>
          </a:xfrm>
          <a:prstGeom prst="rect">
            <a:avLst/>
          </a:prstGeom>
          <a:noFill/>
        </p:spPr>
        <p:txBody>
          <a:bodyPr wrap="none" rtlCol="0">
            <a:spAutoFit/>
          </a:bodyPr>
          <a:lstStyle/>
          <a:p>
            <a:r>
              <a:rPr lang="en-CA" altLang="zh-CN" dirty="0"/>
              <a:t>Exponential OR Power of x</a:t>
            </a:r>
            <a:endParaRPr lang="zh-CN" altLang="en-US" dirty="0"/>
          </a:p>
        </p:txBody>
      </p:sp>
      <p:sp>
        <p:nvSpPr>
          <p:cNvPr id="8" name="Slide Number Placeholder 3">
            <a:extLst>
              <a:ext uri="{FF2B5EF4-FFF2-40B4-BE49-F238E27FC236}">
                <a16:creationId xmlns:a16="http://schemas.microsoft.com/office/drawing/2014/main" id="{CE799A4D-C672-D3EE-AC8A-37CBC3E63C2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37</a:t>
            </a:fld>
            <a:endParaRPr lang="en-US" dirty="0"/>
          </a:p>
        </p:txBody>
      </p:sp>
    </p:spTree>
    <p:extLst>
      <p:ext uri="{BB962C8B-B14F-4D97-AF65-F5344CB8AC3E}">
        <p14:creationId xmlns:p14="http://schemas.microsoft.com/office/powerpoint/2010/main" val="2539959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Box-Cox</a:t>
            </a:r>
            <a:r>
              <a:rPr lang="zh-CN" altLang="en-US" dirty="0">
                <a:solidFill>
                  <a:schemeClr val="accent1"/>
                </a:solidFill>
              </a:rPr>
              <a:t> </a:t>
            </a:r>
            <a:r>
              <a:rPr lang="en-US" altLang="zh-CN" dirty="0">
                <a:solidFill>
                  <a:schemeClr val="accent1"/>
                </a:solidFill>
              </a:rPr>
              <a:t>Transformation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38</a:t>
            </a:fld>
            <a:endParaRPr lang="en-US">
              <a:solidFill>
                <a:srgbClr val="FFFFFF"/>
              </a:solidFill>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94118A8-1421-7741-A10A-5EF475163108}"/>
                  </a:ext>
                </a:extLst>
              </p:cNvPr>
              <p:cNvSpPr txBox="1"/>
              <p:nvPr/>
            </p:nvSpPr>
            <p:spPr>
              <a:xfrm>
                <a:off x="1143001" y="4207443"/>
                <a:ext cx="7467599" cy="2554545"/>
              </a:xfrm>
              <a:prstGeom prst="rect">
                <a:avLst/>
              </a:prstGeom>
              <a:noFill/>
            </p:spPr>
            <p:txBody>
              <a:bodyPr wrap="square" rtlCol="0">
                <a:spAutoFit/>
              </a:bodyPr>
              <a:lstStyle/>
              <a:p>
                <a:pPr marL="285750" indent="-285750">
                  <a:buFont typeface="Arial" panose="020B0604020202020204" pitchFamily="34" charset="0"/>
                  <a:buChar char="•"/>
                </a:pPr>
                <a:r>
                  <a:rPr lang="en-CA" sz="2000" dirty="0"/>
                  <a:t>Transformations for Nonnormality and Heteroscedasticity</a:t>
                </a:r>
              </a:p>
              <a:p>
                <a:pPr marL="285750" indent="-285750">
                  <a:buFont typeface="Arial" panose="020B0604020202020204" pitchFamily="34" charset="0"/>
                  <a:buChar char="•"/>
                </a:pPr>
                <a:r>
                  <a:rPr lang="en-CA" sz="2000" dirty="0"/>
                  <a:t>Strictly </a:t>
                </a:r>
                <a:r>
                  <a:rPr lang="en-CA" sz="2000" b="1" dirty="0"/>
                  <a:t>positive response variables </a:t>
                </a:r>
                <a:endParaRPr lang="en-US" altLang="zh-CN" sz="2000" b="1" dirty="0"/>
              </a:p>
              <a:p>
                <a:pPr marL="285750" indent="-285750">
                  <a:buFont typeface="Arial" panose="020B0604020202020204" pitchFamily="34" charset="0"/>
                  <a:buChar char="•"/>
                </a:pPr>
                <a:r>
                  <a:rPr lang="en-US" altLang="zh-CN" sz="2000" dirty="0"/>
                  <a:t>Use</a:t>
                </a:r>
                <a:r>
                  <a:rPr lang="zh-CN" altLang="en-US" sz="2000" dirty="0"/>
                  <a:t> </a:t>
                </a:r>
                <a:r>
                  <a:rPr lang="en-US" altLang="zh-CN" sz="2000" dirty="0">
                    <a:highlight>
                      <a:srgbClr val="FFFF00"/>
                    </a:highlight>
                  </a:rPr>
                  <a:t>maximum likelihood estimation (MLE)</a:t>
                </a:r>
                <a:r>
                  <a:rPr lang="zh-CN" altLang="en-US" sz="2000" dirty="0">
                    <a:highlight>
                      <a:srgbClr val="FFFF00"/>
                    </a:highlight>
                  </a:rPr>
                  <a:t> </a:t>
                </a:r>
                <a:r>
                  <a:rPr lang="en-US" altLang="zh-CN" sz="2000" dirty="0"/>
                  <a:t>to</a:t>
                </a:r>
                <a:r>
                  <a:rPr lang="zh-CN" altLang="en-US" sz="2000" dirty="0"/>
                  <a:t> </a:t>
                </a:r>
                <a:r>
                  <a:rPr lang="en-US" altLang="zh-CN" sz="2000" dirty="0"/>
                  <a:t>find</a:t>
                </a:r>
                <a:r>
                  <a:rPr lang="zh-CN" altLang="en-US" sz="2000" dirty="0"/>
                  <a:t> </a:t>
                </a:r>
                <a:r>
                  <a:rPr lang="en-US" altLang="zh-CN" sz="2000" dirty="0"/>
                  <a:t>the</a:t>
                </a:r>
                <a:r>
                  <a:rPr lang="zh-CN" altLang="en-US" sz="2000" dirty="0"/>
                  <a:t> </a:t>
                </a:r>
                <a:r>
                  <a:rPr lang="en-US" altLang="zh-CN" sz="2000" dirty="0"/>
                  <a:t>best</a:t>
                </a:r>
                <a:r>
                  <a:rPr lang="zh-CN" altLang="en-US" sz="2000" dirty="0"/>
                  <a:t> </a:t>
                </a:r>
                <a:r>
                  <a:rPr lang="en-US" altLang="zh-CN" sz="2000" dirty="0"/>
                  <a:t>fit</a:t>
                </a:r>
                <a:r>
                  <a:rPr lang="zh-CN" altLang="en-US" sz="2000" dirty="0"/>
                  <a:t> </a:t>
                </a:r>
                <a14:m>
                  <m:oMath xmlns:m="http://schemas.openxmlformats.org/officeDocument/2006/math">
                    <m:r>
                      <a:rPr lang="zh-CN" altLang="en-US" sz="2000" i="1" smtClean="0">
                        <a:latin typeface="Cambria Math" panose="02040503050406030204" pitchFamily="18" charset="0"/>
                      </a:rPr>
                      <m:t>𝜆</m:t>
                    </m:r>
                  </m:oMath>
                </a14:m>
                <a:r>
                  <a:rPr lang="en-CA" altLang="zh-CN" sz="2000" dirty="0"/>
                  <a:t> and betas</a:t>
                </a:r>
              </a:p>
              <a:p>
                <a:pPr marL="285750" indent="-285750">
                  <a:buFont typeface="Arial" panose="020B0604020202020204" pitchFamily="34" charset="0"/>
                  <a:buChar char="•"/>
                </a:pPr>
                <a:r>
                  <a:rPr lang="en-US" sz="2000" dirty="0"/>
                  <a:t>Or repeat the </a:t>
                </a:r>
                <a:r>
                  <a:rPr lang="en-US" sz="2000" dirty="0">
                    <a:highlight>
                      <a:srgbClr val="FFFF00"/>
                    </a:highlight>
                  </a:rPr>
                  <a:t>ordinary least square (OLS) </a:t>
                </a:r>
                <a:r>
                  <a:rPr lang="en-US" sz="2000" dirty="0"/>
                  <a:t>for different value of and find the one with minimum sum of squares of residual errors (SSE).</a:t>
                </a:r>
              </a:p>
              <a:p>
                <a:pPr marL="285750" indent="-285750">
                  <a:buFont typeface="Arial" panose="020B0604020202020204" pitchFamily="34" charset="0"/>
                  <a:buChar char="•"/>
                </a:pPr>
                <a:r>
                  <a:rPr lang="en-US" sz="2000" dirty="0"/>
                  <a:t>Round the best fit to the nearest multiple of 0.5, then repeat the regression</a:t>
                </a:r>
              </a:p>
            </p:txBody>
          </p:sp>
        </mc:Choice>
        <mc:Fallback>
          <p:sp>
            <p:nvSpPr>
              <p:cNvPr id="8" name="TextBox 7">
                <a:extLst>
                  <a:ext uri="{FF2B5EF4-FFF2-40B4-BE49-F238E27FC236}">
                    <a16:creationId xmlns:a16="http://schemas.microsoft.com/office/drawing/2014/main" id="{694118A8-1421-7741-A10A-5EF475163108}"/>
                  </a:ext>
                </a:extLst>
              </p:cNvPr>
              <p:cNvSpPr txBox="1">
                <a:spLocks noRot="1" noChangeAspect="1" noMove="1" noResize="1" noEditPoints="1" noAdjustHandles="1" noChangeArrowheads="1" noChangeShapeType="1" noTextEdit="1"/>
              </p:cNvSpPr>
              <p:nvPr/>
            </p:nvSpPr>
            <p:spPr>
              <a:xfrm>
                <a:off x="1143001" y="4207443"/>
                <a:ext cx="7467599" cy="2554545"/>
              </a:xfrm>
              <a:prstGeom prst="rect">
                <a:avLst/>
              </a:prstGeom>
              <a:blipFill>
                <a:blip r:embed="rId3"/>
                <a:stretch>
                  <a:fillRect l="-735" t="-1193" r="-490" b="-3341"/>
                </a:stretch>
              </a:blipFill>
            </p:spPr>
            <p:txBody>
              <a:bodyPr/>
              <a:lstStyle/>
              <a:p>
                <a:r>
                  <a:rPr lang="zh-CN" altLang="en-US">
                    <a:noFill/>
                  </a:rPr>
                  <a:t> </a:t>
                </a:r>
              </a:p>
            </p:txBody>
          </p:sp>
        </mc:Fallback>
      </mc:AlternateContent>
      <p:pic>
        <p:nvPicPr>
          <p:cNvPr id="16" name="Content Placeholder 15" descr="A picture containing text, clock&#10;&#10;Description automatically generated">
            <a:extLst>
              <a:ext uri="{FF2B5EF4-FFF2-40B4-BE49-F238E27FC236}">
                <a16:creationId xmlns:a16="http://schemas.microsoft.com/office/drawing/2014/main" id="{79588E9C-19A8-1349-B750-74FA8AAC94A6}"/>
              </a:ext>
            </a:extLst>
          </p:cNvPr>
          <p:cNvPicPr>
            <a:picLocks noGrp="1" noChangeAspect="1"/>
          </p:cNvPicPr>
          <p:nvPr>
            <p:ph idx="1"/>
          </p:nvPr>
        </p:nvPicPr>
        <p:blipFill rotWithShape="1">
          <a:blip r:embed="rId4">
            <a:extLst>
              <a:ext uri="{28A0092B-C50C-407E-A947-70E740481C1C}">
                <a14:useLocalDpi xmlns:a14="http://schemas.microsoft.com/office/drawing/2010/main" val="0"/>
              </a:ext>
            </a:extLst>
          </a:blip>
          <a:srcRect t="-1" b="11416"/>
          <a:stretch/>
        </p:blipFill>
        <p:spPr>
          <a:xfrm>
            <a:off x="1143001" y="3326726"/>
            <a:ext cx="5803900" cy="675009"/>
          </a:xfrm>
        </p:spPr>
      </p:pic>
      <p:pic>
        <p:nvPicPr>
          <p:cNvPr id="18" name="Picture 17" descr="Diagram, text&#10;&#10;Description automatically generated">
            <a:extLst>
              <a:ext uri="{FF2B5EF4-FFF2-40B4-BE49-F238E27FC236}">
                <a16:creationId xmlns:a16="http://schemas.microsoft.com/office/drawing/2014/main" id="{A36475D1-3AD3-584F-B589-01EBC2735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2539" y="1588175"/>
            <a:ext cx="4025900" cy="1562100"/>
          </a:xfrm>
          <a:prstGeom prst="rect">
            <a:avLst/>
          </a:prstGeom>
        </p:spPr>
      </p:pic>
      <p:pic>
        <p:nvPicPr>
          <p:cNvPr id="2" name="Picture 2" descr="Linear Regression Explained with Python Examples - Data Analytics">
            <a:extLst>
              <a:ext uri="{FF2B5EF4-FFF2-40B4-BE49-F238E27FC236}">
                <a16:creationId xmlns:a16="http://schemas.microsoft.com/office/drawing/2014/main" id="{109B52AB-293B-1EE6-018D-0D285EB531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2350" y="3951481"/>
            <a:ext cx="3537461" cy="251675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3">
            <a:extLst>
              <a:ext uri="{FF2B5EF4-FFF2-40B4-BE49-F238E27FC236}">
                <a16:creationId xmlns:a16="http://schemas.microsoft.com/office/drawing/2014/main" id="{AE8615D0-37BF-557E-18EE-919ABBCEB42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38</a:t>
            </a:fld>
            <a:endParaRPr lang="en-US" dirty="0"/>
          </a:p>
        </p:txBody>
      </p:sp>
      <p:pic>
        <p:nvPicPr>
          <p:cNvPr id="7" name="Picture 6">
            <a:extLst>
              <a:ext uri="{FF2B5EF4-FFF2-40B4-BE49-F238E27FC236}">
                <a16:creationId xmlns:a16="http://schemas.microsoft.com/office/drawing/2014/main" id="{29FD5E47-2349-5FCD-FDB4-E601CEFA19C0}"/>
              </a:ext>
            </a:extLst>
          </p:cNvPr>
          <p:cNvPicPr>
            <a:picLocks noChangeAspect="1"/>
          </p:cNvPicPr>
          <p:nvPr/>
        </p:nvPicPr>
        <p:blipFill>
          <a:blip r:embed="rId7"/>
          <a:stretch>
            <a:fillRect/>
          </a:stretch>
        </p:blipFill>
        <p:spPr>
          <a:xfrm>
            <a:off x="8785186" y="1494900"/>
            <a:ext cx="3124200" cy="1866900"/>
          </a:xfrm>
          <a:prstGeom prst="rect">
            <a:avLst/>
          </a:prstGeom>
        </p:spPr>
      </p:pic>
      <p:pic>
        <p:nvPicPr>
          <p:cNvPr id="10" name="Picture 9">
            <a:extLst>
              <a:ext uri="{FF2B5EF4-FFF2-40B4-BE49-F238E27FC236}">
                <a16:creationId xmlns:a16="http://schemas.microsoft.com/office/drawing/2014/main" id="{D78A7DFA-2F61-52EE-EAFE-FAAFB6BE7CF7}"/>
              </a:ext>
            </a:extLst>
          </p:cNvPr>
          <p:cNvPicPr>
            <a:picLocks noChangeAspect="1"/>
          </p:cNvPicPr>
          <p:nvPr/>
        </p:nvPicPr>
        <p:blipFill rotWithShape="1">
          <a:blip r:embed="rId8"/>
          <a:srcRect r="52168" b="4867"/>
          <a:stretch/>
        </p:blipFill>
        <p:spPr>
          <a:xfrm>
            <a:off x="8188826" y="3406698"/>
            <a:ext cx="3854372" cy="371517"/>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E7D90114-F39B-A155-DEBE-453A9FAEFD7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64279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E2B19-EF13-8234-E1B9-78C9E5C012ED}"/>
              </a:ext>
            </a:extLst>
          </p:cNvPr>
          <p:cNvSpPr>
            <a:spLocks noGrp="1"/>
          </p:cNvSpPr>
          <p:nvPr>
            <p:ph type="title"/>
          </p:nvPr>
        </p:nvSpPr>
        <p:spPr/>
        <p:txBody>
          <a:bodyPr/>
          <a:lstStyle/>
          <a:p>
            <a:r>
              <a:rPr lang="en-CA" altLang="zh-CN" dirty="0">
                <a:solidFill>
                  <a:schemeClr val="accent1"/>
                </a:solidFill>
              </a:rPr>
              <a:t>Best lambda for </a:t>
            </a:r>
            <a:r>
              <a:rPr lang="en-US" altLang="zh-CN" dirty="0">
                <a:solidFill>
                  <a:schemeClr val="accent1"/>
                </a:solidFill>
              </a:rPr>
              <a:t>Box-Cox</a:t>
            </a:r>
            <a:r>
              <a:rPr lang="zh-CN" altLang="en-US" dirty="0">
                <a:solidFill>
                  <a:schemeClr val="accent1"/>
                </a:solidFill>
              </a:rPr>
              <a:t> </a:t>
            </a:r>
            <a:r>
              <a:rPr lang="en-US" altLang="zh-CN" dirty="0">
                <a:solidFill>
                  <a:schemeClr val="accent1"/>
                </a:solidFill>
              </a:rPr>
              <a:t>Transformation</a:t>
            </a:r>
            <a:endParaRPr lang="zh-CN" altLang="en-US" dirty="0"/>
          </a:p>
        </p:txBody>
      </p:sp>
      <p:pic>
        <p:nvPicPr>
          <p:cNvPr id="8" name="Content Placeholder 7" descr="A picture containing text, diagram, line, plot&#10;&#10;Description automatically generated">
            <a:extLst>
              <a:ext uri="{FF2B5EF4-FFF2-40B4-BE49-F238E27FC236}">
                <a16:creationId xmlns:a16="http://schemas.microsoft.com/office/drawing/2014/main" id="{0FF16039-0546-F1C6-EA7D-D49C801CA18C}"/>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8584"/>
          <a:stretch/>
        </p:blipFill>
        <p:spPr>
          <a:xfrm>
            <a:off x="583550" y="2274849"/>
            <a:ext cx="5906460" cy="4483301"/>
          </a:xfrm>
        </p:spPr>
      </p:pic>
      <p:sp>
        <p:nvSpPr>
          <p:cNvPr id="4" name="Slide Number Placeholder 3">
            <a:extLst>
              <a:ext uri="{FF2B5EF4-FFF2-40B4-BE49-F238E27FC236}">
                <a16:creationId xmlns:a16="http://schemas.microsoft.com/office/drawing/2014/main" id="{4A6504A2-F9CA-13DB-3B83-254D1F9C8CBB}"/>
              </a:ext>
            </a:extLst>
          </p:cNvPr>
          <p:cNvSpPr>
            <a:spLocks noGrp="1"/>
          </p:cNvSpPr>
          <p:nvPr>
            <p:ph type="sldNum" sz="quarter" idx="12"/>
          </p:nvPr>
        </p:nvSpPr>
        <p:spPr/>
        <p:txBody>
          <a:bodyPr/>
          <a:lstStyle/>
          <a:p>
            <a:fld id="{998FC6E2-3800-4EB0-A18D-3856D6660061}" type="slidenum">
              <a:rPr lang="en-US" smtClean="0"/>
              <a:t>39</a:t>
            </a:fld>
            <a:endParaRPr lang="en-US"/>
          </a:p>
        </p:txBody>
      </p:sp>
      <p:sp>
        <p:nvSpPr>
          <p:cNvPr id="6" name="TextBox 5">
            <a:extLst>
              <a:ext uri="{FF2B5EF4-FFF2-40B4-BE49-F238E27FC236}">
                <a16:creationId xmlns:a16="http://schemas.microsoft.com/office/drawing/2014/main" id="{1195433F-7561-F846-9536-5C03BB1E802F}"/>
              </a:ext>
            </a:extLst>
          </p:cNvPr>
          <p:cNvSpPr txBox="1"/>
          <p:nvPr/>
        </p:nvSpPr>
        <p:spPr>
          <a:xfrm>
            <a:off x="6983916" y="2709897"/>
            <a:ext cx="3253367" cy="2308324"/>
          </a:xfrm>
          <a:prstGeom prst="rect">
            <a:avLst/>
          </a:prstGeom>
          <a:noFill/>
        </p:spPr>
        <p:txBody>
          <a:bodyPr wrap="square">
            <a:spAutoFit/>
          </a:bodyPr>
          <a:lstStyle/>
          <a:p>
            <a:pPr algn="l"/>
            <a:r>
              <a:rPr lang="en-CA" altLang="zh-CN" sz="1800" b="0" i="0" u="none" strike="noStrike" baseline="0" dirty="0">
                <a:solidFill>
                  <a:srgbClr val="000000"/>
                </a:solidFill>
                <a:latin typeface="LMMono10-Regular"/>
              </a:rPr>
              <a:t>library(MASS)</a:t>
            </a:r>
          </a:p>
          <a:p>
            <a:pPr algn="l"/>
            <a:endParaRPr lang="en-CA" altLang="zh-CN" sz="1800" b="0" i="0" u="none" strike="noStrike" baseline="0" dirty="0">
              <a:solidFill>
                <a:srgbClr val="000000"/>
              </a:solidFill>
              <a:latin typeface="LMMono10-Regular"/>
            </a:endParaRPr>
          </a:p>
          <a:p>
            <a:pPr algn="l"/>
            <a:r>
              <a:rPr lang="en-CA" altLang="zh-CN" sz="1800" b="0" i="0" u="none" strike="noStrike" baseline="0" dirty="0" err="1">
                <a:solidFill>
                  <a:srgbClr val="000000"/>
                </a:solidFill>
                <a:latin typeface="LMMono10-Regular"/>
              </a:rPr>
              <a:t>bc</a:t>
            </a:r>
            <a:r>
              <a:rPr lang="en-CA" altLang="zh-CN" sz="1800" b="0" i="0" u="none" strike="noStrike" baseline="0" dirty="0">
                <a:solidFill>
                  <a:srgbClr val="000000"/>
                </a:solidFill>
                <a:latin typeface="LMMono10-Regular"/>
              </a:rPr>
              <a:t>=</a:t>
            </a:r>
            <a:r>
              <a:rPr lang="en-CA" altLang="zh-CN" sz="1800" b="0" i="0" u="none" strike="noStrike" baseline="0" dirty="0" err="1">
                <a:solidFill>
                  <a:srgbClr val="000000"/>
                </a:solidFill>
                <a:latin typeface="LMMono10-Regular"/>
              </a:rPr>
              <a:t>boxcox</a:t>
            </a:r>
            <a:r>
              <a:rPr lang="en-CA" altLang="zh-CN" sz="1800" b="0" i="0" u="none" strike="noStrike" baseline="0" dirty="0">
                <a:solidFill>
                  <a:srgbClr val="000000"/>
                </a:solidFill>
                <a:latin typeface="LMMono10-Regular"/>
              </a:rPr>
              <a:t>(</a:t>
            </a:r>
            <a:r>
              <a:rPr lang="en-CA" altLang="zh-CN" sz="1800" b="0" i="0" u="none" strike="noStrike" baseline="0" dirty="0" err="1">
                <a:solidFill>
                  <a:srgbClr val="000000"/>
                </a:solidFill>
                <a:latin typeface="LMMono10-Regular"/>
              </a:rPr>
              <a:t>reg,lambda</a:t>
            </a:r>
            <a:r>
              <a:rPr lang="en-CA" altLang="zh-CN" sz="1800" b="0" i="0" u="none" strike="noStrike" baseline="0" dirty="0">
                <a:solidFill>
                  <a:srgbClr val="000000"/>
                </a:solidFill>
                <a:latin typeface="LMMono10-Regular"/>
              </a:rPr>
              <a:t>=seq(-1,1))</a:t>
            </a:r>
          </a:p>
          <a:p>
            <a:pPr algn="l"/>
            <a:endParaRPr lang="en-CA" altLang="zh-CN" sz="1800" b="0" i="0" u="none" strike="noStrike" baseline="0" dirty="0">
              <a:solidFill>
                <a:srgbClr val="000000"/>
              </a:solidFill>
              <a:latin typeface="LMMono10-Regular"/>
            </a:endParaRPr>
          </a:p>
          <a:p>
            <a:pPr algn="l"/>
            <a:r>
              <a:rPr lang="en-CA" altLang="zh-CN" sz="1800" b="0" i="0" u="none" strike="noStrike" baseline="0" dirty="0" err="1">
                <a:solidFill>
                  <a:srgbClr val="000000"/>
                </a:solidFill>
                <a:latin typeface="LMMono10-Regular"/>
              </a:rPr>
              <a:t>bestlambda</a:t>
            </a:r>
            <a:r>
              <a:rPr lang="en-CA" altLang="zh-CN" sz="1800" b="0" i="0" u="none" strike="noStrike" baseline="0" dirty="0">
                <a:solidFill>
                  <a:srgbClr val="8F5A03"/>
                </a:solidFill>
                <a:latin typeface="LMMono10-Regular"/>
              </a:rPr>
              <a:t>=</a:t>
            </a:r>
            <a:r>
              <a:rPr lang="en-CA" altLang="zh-CN" sz="1800" b="0" i="0" u="none" strike="noStrike" baseline="0" dirty="0" err="1">
                <a:solidFill>
                  <a:srgbClr val="000000"/>
                </a:solidFill>
                <a:latin typeface="LMMono10-Regular"/>
              </a:rPr>
              <a:t>bc$x</a:t>
            </a:r>
            <a:r>
              <a:rPr lang="en-CA" altLang="zh-CN" sz="1800" b="0" i="0" u="none" strike="noStrike" baseline="0" dirty="0">
                <a:solidFill>
                  <a:srgbClr val="000000"/>
                </a:solidFill>
                <a:latin typeface="LMMono10-Regular"/>
              </a:rPr>
              <a:t>[which(</a:t>
            </a:r>
            <a:r>
              <a:rPr lang="en-CA" altLang="zh-CN" sz="1800" b="0" i="0" u="none" strike="noStrike" baseline="0" dirty="0" err="1">
                <a:solidFill>
                  <a:srgbClr val="000000"/>
                </a:solidFill>
                <a:latin typeface="LMMono10-Regular"/>
              </a:rPr>
              <a:t>bc$y</a:t>
            </a:r>
            <a:r>
              <a:rPr lang="en-CA" altLang="zh-CN" sz="1800" b="0" i="0" u="none" strike="noStrike" baseline="0" dirty="0">
                <a:solidFill>
                  <a:srgbClr val="000000"/>
                </a:solidFill>
                <a:latin typeface="LMMono10-Regular"/>
              </a:rPr>
              <a:t>==max(</a:t>
            </a:r>
            <a:r>
              <a:rPr lang="en-CA" altLang="zh-CN" sz="1800" b="0" i="0" u="none" strike="noStrike" baseline="0" dirty="0" err="1">
                <a:solidFill>
                  <a:srgbClr val="000000"/>
                </a:solidFill>
                <a:latin typeface="LMMono10-Regular"/>
              </a:rPr>
              <a:t>bc$y</a:t>
            </a:r>
            <a:r>
              <a:rPr lang="en-CA" altLang="zh-CN" sz="1800" b="0" i="0" u="none" strike="noStrike" baseline="0" dirty="0">
                <a:solidFill>
                  <a:srgbClr val="000000"/>
                </a:solidFill>
                <a:latin typeface="LMMono10-Regular"/>
              </a:rPr>
              <a:t>))]</a:t>
            </a:r>
          </a:p>
          <a:p>
            <a:pPr algn="l"/>
            <a:endParaRPr lang="en-CA" altLang="zh-CN" sz="1800" b="0" i="0" u="none" strike="noStrike" baseline="0" dirty="0">
              <a:solidFill>
                <a:srgbClr val="000000"/>
              </a:solidFill>
              <a:latin typeface="LMMono10-Regular"/>
            </a:endParaRPr>
          </a:p>
          <a:p>
            <a:pPr algn="l"/>
            <a:r>
              <a:rPr lang="en-CA" altLang="zh-CN" sz="1800" b="0" i="0" u="none" strike="noStrike" baseline="0" dirty="0" err="1">
                <a:solidFill>
                  <a:srgbClr val="000000"/>
                </a:solidFill>
                <a:latin typeface="LMMono10-Regular"/>
              </a:rPr>
              <a:t>bestlambda</a:t>
            </a:r>
            <a:endParaRPr lang="zh-CN" altLang="en-US" dirty="0"/>
          </a:p>
        </p:txBody>
      </p:sp>
      <p:pic>
        <p:nvPicPr>
          <p:cNvPr id="3" name="Picture 2" descr="Shape&#10;&#10;Description automatically generated with medium confidence">
            <a:extLst>
              <a:ext uri="{FF2B5EF4-FFF2-40B4-BE49-F238E27FC236}">
                <a16:creationId xmlns:a16="http://schemas.microsoft.com/office/drawing/2014/main" id="{030D1E2D-4BE7-CAE5-A3EB-9D5312B5A5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2956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4041-753F-A692-8637-B58906A78985}"/>
              </a:ext>
            </a:extLst>
          </p:cNvPr>
          <p:cNvSpPr>
            <a:spLocks noGrp="1"/>
          </p:cNvSpPr>
          <p:nvPr>
            <p:ph type="title"/>
          </p:nvPr>
        </p:nvSpPr>
        <p:spPr/>
        <p:txBody>
          <a:bodyPr/>
          <a:lstStyle/>
          <a:p>
            <a:r>
              <a:rPr lang="en-CA" altLang="zh-CN" dirty="0"/>
              <a:t>Example 1 for Box-Cox transformation</a:t>
            </a:r>
            <a:endParaRPr lang="zh-CN" altLang="en-US" dirty="0"/>
          </a:p>
        </p:txBody>
      </p:sp>
      <p:sp>
        <p:nvSpPr>
          <p:cNvPr id="3" name="Content Placeholder 2">
            <a:extLst>
              <a:ext uri="{FF2B5EF4-FFF2-40B4-BE49-F238E27FC236}">
                <a16:creationId xmlns:a16="http://schemas.microsoft.com/office/drawing/2014/main" id="{14E0A5D8-8AFE-D2CD-54B2-5EA6B828B8DF}"/>
              </a:ext>
            </a:extLst>
          </p:cNvPr>
          <p:cNvSpPr>
            <a:spLocks noGrp="1"/>
          </p:cNvSpPr>
          <p:nvPr>
            <p:ph idx="1"/>
          </p:nvPr>
        </p:nvSpPr>
        <p:spPr>
          <a:xfrm>
            <a:off x="838200" y="1859078"/>
            <a:ext cx="10515600" cy="4351338"/>
          </a:xfrm>
        </p:spPr>
        <p:txBody>
          <a:bodyPr>
            <a:normAutofit/>
          </a:bodyPr>
          <a:lstStyle/>
          <a:p>
            <a:pPr marL="0" indent="0" algn="l">
              <a:buNone/>
            </a:pPr>
            <a:r>
              <a:rPr lang="en-CA" altLang="zh-CN" sz="2000" b="0" i="0" u="none" strike="noStrike" baseline="0" dirty="0"/>
              <a:t>A practical question for the head of a university could be how study fees (</a:t>
            </a:r>
            <a:r>
              <a:rPr lang="en-CA" altLang="zh-CN" sz="2000" b="0" i="0" u="none" strike="noStrike" baseline="0" dirty="0" err="1"/>
              <a:t>stfees</a:t>
            </a:r>
            <a:r>
              <a:rPr lang="en-CA" altLang="zh-CN" sz="2000" b="0" i="0" u="none" strike="noStrike" baseline="0" dirty="0"/>
              <a:t>) raise the universities net assets (</a:t>
            </a:r>
            <a:r>
              <a:rPr lang="en-CA" altLang="zh-CN" sz="2000" b="0" i="0" u="none" strike="noStrike" baseline="0" dirty="0" err="1"/>
              <a:t>nassets</a:t>
            </a:r>
            <a:r>
              <a:rPr lang="en-CA" altLang="zh-CN" sz="2000" b="0" i="0" u="none" strike="noStrike" baseline="0" dirty="0"/>
              <a:t>).A simple linear regression could help to explain the relation between these two variables.</a:t>
            </a:r>
            <a:r>
              <a:rPr lang="en-CA" altLang="zh-CN" sz="2000" dirty="0"/>
              <a:t> </a:t>
            </a:r>
          </a:p>
          <a:p>
            <a:pPr marL="0" indent="0" algn="l">
              <a:buNone/>
            </a:pPr>
            <a:r>
              <a:rPr lang="en-CA" altLang="zh-CN" sz="2000" dirty="0"/>
              <a:t>Hints: Use library(</a:t>
            </a:r>
            <a:r>
              <a:rPr lang="en-CA" altLang="zh-CN" sz="2000" dirty="0" err="1"/>
              <a:t>Ecdat</a:t>
            </a:r>
            <a:r>
              <a:rPr lang="en-CA" altLang="zh-CN" sz="2000" dirty="0"/>
              <a:t>) to load University dataset</a:t>
            </a:r>
            <a:endParaRPr lang="zh-CN" altLang="en-US" sz="2000" dirty="0"/>
          </a:p>
        </p:txBody>
      </p:sp>
      <p:sp>
        <p:nvSpPr>
          <p:cNvPr id="4" name="Slide Number Placeholder 3">
            <a:extLst>
              <a:ext uri="{FF2B5EF4-FFF2-40B4-BE49-F238E27FC236}">
                <a16:creationId xmlns:a16="http://schemas.microsoft.com/office/drawing/2014/main" id="{8BCE8A7D-3A7C-9B14-21B9-C044CB1D64A9}"/>
              </a:ext>
            </a:extLst>
          </p:cNvPr>
          <p:cNvSpPr>
            <a:spLocks noGrp="1"/>
          </p:cNvSpPr>
          <p:nvPr>
            <p:ph type="sldNum" sz="quarter" idx="12"/>
          </p:nvPr>
        </p:nvSpPr>
        <p:spPr/>
        <p:txBody>
          <a:bodyPr/>
          <a:lstStyle/>
          <a:p>
            <a:fld id="{998FC6E2-3800-4EB0-A18D-3856D6660061}" type="slidenum">
              <a:rPr lang="en-US" smtClean="0"/>
              <a:t>40</a:t>
            </a:fld>
            <a:endParaRPr lang="en-US"/>
          </a:p>
        </p:txBody>
      </p:sp>
      <p:pic>
        <p:nvPicPr>
          <p:cNvPr id="5" name="Picture 4" descr="Shape&#10;&#10;Description automatically generated with medium confidence">
            <a:extLst>
              <a:ext uri="{FF2B5EF4-FFF2-40B4-BE49-F238E27FC236}">
                <a16:creationId xmlns:a16="http://schemas.microsoft.com/office/drawing/2014/main" id="{6291256F-CFB8-11C5-91F0-F0C3D9D46E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3746477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04041-753F-A692-8637-B58906A78985}"/>
              </a:ext>
            </a:extLst>
          </p:cNvPr>
          <p:cNvSpPr>
            <a:spLocks noGrp="1"/>
          </p:cNvSpPr>
          <p:nvPr>
            <p:ph type="title"/>
          </p:nvPr>
        </p:nvSpPr>
        <p:spPr/>
        <p:txBody>
          <a:bodyPr/>
          <a:lstStyle/>
          <a:p>
            <a:r>
              <a:rPr lang="en-CA" altLang="zh-CN" dirty="0"/>
              <a:t>Example 1 for Box-Cox transformation</a:t>
            </a:r>
            <a:endParaRPr lang="zh-CN" altLang="en-US" dirty="0"/>
          </a:p>
        </p:txBody>
      </p:sp>
      <p:sp>
        <p:nvSpPr>
          <p:cNvPr id="4" name="Slide Number Placeholder 3">
            <a:extLst>
              <a:ext uri="{FF2B5EF4-FFF2-40B4-BE49-F238E27FC236}">
                <a16:creationId xmlns:a16="http://schemas.microsoft.com/office/drawing/2014/main" id="{8BCE8A7D-3A7C-9B14-21B9-C044CB1D64A9}"/>
              </a:ext>
            </a:extLst>
          </p:cNvPr>
          <p:cNvSpPr>
            <a:spLocks noGrp="1"/>
          </p:cNvSpPr>
          <p:nvPr>
            <p:ph type="sldNum" sz="quarter" idx="12"/>
          </p:nvPr>
        </p:nvSpPr>
        <p:spPr/>
        <p:txBody>
          <a:bodyPr/>
          <a:lstStyle/>
          <a:p>
            <a:fld id="{998FC6E2-3800-4EB0-A18D-3856D6660061}" type="slidenum">
              <a:rPr lang="en-US" smtClean="0"/>
              <a:t>41</a:t>
            </a:fld>
            <a:endParaRPr lang="en-US"/>
          </a:p>
        </p:txBody>
      </p:sp>
      <p:graphicFrame>
        <p:nvGraphicFramePr>
          <p:cNvPr id="5" name="Table 5">
            <a:extLst>
              <a:ext uri="{FF2B5EF4-FFF2-40B4-BE49-F238E27FC236}">
                <a16:creationId xmlns:a16="http://schemas.microsoft.com/office/drawing/2014/main" id="{E0010ED7-335D-E489-67D0-2CC6D485CDD9}"/>
              </a:ext>
            </a:extLst>
          </p:cNvPr>
          <p:cNvGraphicFramePr>
            <a:graphicFrameLocks noGrp="1"/>
          </p:cNvGraphicFramePr>
          <p:nvPr>
            <p:extLst>
              <p:ext uri="{D42A27DB-BD31-4B8C-83A1-F6EECF244321}">
                <p14:modId xmlns:p14="http://schemas.microsoft.com/office/powerpoint/2010/main" val="79819679"/>
              </p:ext>
            </p:extLst>
          </p:nvPr>
        </p:nvGraphicFramePr>
        <p:xfrm>
          <a:off x="1070515" y="1897705"/>
          <a:ext cx="4025592" cy="3134360"/>
        </p:xfrm>
        <a:graphic>
          <a:graphicData uri="http://schemas.openxmlformats.org/drawingml/2006/table">
            <a:tbl>
              <a:tblPr firstRow="1" bandRow="1">
                <a:tableStyleId>{17292A2E-F333-43FB-9621-5CBBE7FDCDCB}</a:tableStyleId>
              </a:tblPr>
              <a:tblGrid>
                <a:gridCol w="2720899">
                  <a:extLst>
                    <a:ext uri="{9D8B030D-6E8A-4147-A177-3AD203B41FA5}">
                      <a16:colId xmlns:a16="http://schemas.microsoft.com/office/drawing/2014/main" val="1929030469"/>
                    </a:ext>
                  </a:extLst>
                </a:gridCol>
                <a:gridCol w="1304693">
                  <a:extLst>
                    <a:ext uri="{9D8B030D-6E8A-4147-A177-3AD203B41FA5}">
                      <a16:colId xmlns:a16="http://schemas.microsoft.com/office/drawing/2014/main" val="1209812000"/>
                    </a:ext>
                  </a:extLst>
                </a:gridCol>
              </a:tblGrid>
              <a:tr h="370840">
                <a:tc>
                  <a:txBody>
                    <a:bodyPr/>
                    <a:lstStyle/>
                    <a:p>
                      <a:r>
                        <a:rPr lang="en-CA" altLang="zh-CN" dirty="0"/>
                        <a:t>Check assumptions</a:t>
                      </a:r>
                      <a:endParaRPr lang="zh-CN" altLang="en-US" dirty="0"/>
                    </a:p>
                  </a:txBody>
                  <a:tcPr/>
                </a:tc>
                <a:tc>
                  <a:txBody>
                    <a:bodyPr/>
                    <a:lstStyle/>
                    <a:p>
                      <a:r>
                        <a:rPr lang="en-CA" altLang="zh-CN" dirty="0"/>
                        <a:t>Results</a:t>
                      </a:r>
                      <a:endParaRPr lang="zh-CN" altLang="en-US" dirty="0"/>
                    </a:p>
                  </a:txBody>
                  <a:tcPr/>
                </a:tc>
                <a:extLst>
                  <a:ext uri="{0D108BD9-81ED-4DB2-BD59-A6C34878D82A}">
                    <a16:rowId xmlns:a16="http://schemas.microsoft.com/office/drawing/2014/main" val="2555054599"/>
                  </a:ext>
                </a:extLst>
              </a:tr>
              <a:tr h="370840">
                <a:tc>
                  <a:txBody>
                    <a:bodyPr/>
                    <a:lstStyle/>
                    <a:p>
                      <a:r>
                        <a:rPr lang="en-CA" altLang="zh-CN" dirty="0"/>
                        <a:t>Linearity</a:t>
                      </a:r>
                      <a:endParaRPr lang="zh-CN" altLang="en-US" dirty="0"/>
                    </a:p>
                  </a:txBody>
                  <a:tcPr/>
                </a:tc>
                <a:tc>
                  <a:txBody>
                    <a:bodyPr/>
                    <a:lstStyle/>
                    <a:p>
                      <a:r>
                        <a:rPr lang="en-CA" altLang="zh-CN" dirty="0"/>
                        <a:t>Failed</a:t>
                      </a:r>
                      <a:endParaRPr lang="zh-CN" altLang="en-US" dirty="0"/>
                    </a:p>
                  </a:txBody>
                  <a:tcPr/>
                </a:tc>
                <a:extLst>
                  <a:ext uri="{0D108BD9-81ED-4DB2-BD59-A6C34878D82A}">
                    <a16:rowId xmlns:a16="http://schemas.microsoft.com/office/drawing/2014/main" val="1935878854"/>
                  </a:ext>
                </a:extLst>
              </a:tr>
              <a:tr h="370840">
                <a:tc>
                  <a:txBody>
                    <a:bodyPr/>
                    <a:lstStyle/>
                    <a:p>
                      <a:r>
                        <a:rPr lang="en-CA" altLang="zh-CN" dirty="0"/>
                        <a:t>Independence </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944286181"/>
                  </a:ext>
                </a:extLst>
              </a:tr>
              <a:tr h="370840">
                <a:tc>
                  <a:txBody>
                    <a:bodyPr/>
                    <a:lstStyle/>
                    <a:p>
                      <a:r>
                        <a:rPr lang="en-CA" altLang="zh-CN" dirty="0"/>
                        <a:t>Equal variance (no hetero)</a:t>
                      </a:r>
                      <a:endParaRPr lang="zh-CN" altLang="en-US" dirty="0"/>
                    </a:p>
                  </a:txBody>
                  <a:tcPr/>
                </a:tc>
                <a:tc>
                  <a:txBody>
                    <a:bodyPr/>
                    <a:lstStyle/>
                    <a:p>
                      <a:r>
                        <a:rPr lang="en-CA" altLang="zh-CN" dirty="0"/>
                        <a:t>P=0.001</a:t>
                      </a:r>
                    </a:p>
                    <a:p>
                      <a:r>
                        <a:rPr lang="en-CA" altLang="zh-CN" dirty="0"/>
                        <a:t>Failed </a:t>
                      </a:r>
                      <a:endParaRPr lang="zh-CN" altLang="en-US" dirty="0"/>
                    </a:p>
                  </a:txBody>
                  <a:tcPr/>
                </a:tc>
                <a:extLst>
                  <a:ext uri="{0D108BD9-81ED-4DB2-BD59-A6C34878D82A}">
                    <a16:rowId xmlns:a16="http://schemas.microsoft.com/office/drawing/2014/main" val="170356709"/>
                  </a:ext>
                </a:extLst>
              </a:tr>
              <a:tr h="370840">
                <a:tc>
                  <a:txBody>
                    <a:bodyPr/>
                    <a:lstStyle/>
                    <a:p>
                      <a:r>
                        <a:rPr lang="en-CA" altLang="zh-CN" dirty="0"/>
                        <a:t>Normality</a:t>
                      </a:r>
                      <a:endParaRPr lang="zh-CN" altLang="en-US" dirty="0"/>
                    </a:p>
                  </a:txBody>
                  <a:tcPr/>
                </a:tc>
                <a:tc>
                  <a:txBody>
                    <a:bodyPr/>
                    <a:lstStyle/>
                    <a:p>
                      <a:r>
                        <a:rPr lang="en-CA" altLang="zh-CN" dirty="0"/>
                        <a:t>P=6e-8</a:t>
                      </a:r>
                    </a:p>
                    <a:p>
                      <a:r>
                        <a:rPr lang="en-CA" altLang="zh-CN" dirty="0"/>
                        <a:t>Failed</a:t>
                      </a:r>
                      <a:endParaRPr lang="zh-CN" altLang="en-US" dirty="0"/>
                    </a:p>
                  </a:txBody>
                  <a:tcPr/>
                </a:tc>
                <a:extLst>
                  <a:ext uri="{0D108BD9-81ED-4DB2-BD59-A6C34878D82A}">
                    <a16:rowId xmlns:a16="http://schemas.microsoft.com/office/drawing/2014/main" val="3613488617"/>
                  </a:ext>
                </a:extLst>
              </a:tr>
              <a:tr h="370840">
                <a:tc>
                  <a:txBody>
                    <a:bodyPr/>
                    <a:lstStyle/>
                    <a:p>
                      <a:r>
                        <a:rPr lang="en-CA" altLang="zh-CN" dirty="0"/>
                        <a:t>Multicollinearity</a:t>
                      </a:r>
                      <a:endParaRPr lang="zh-CN" altLang="en-US" dirty="0"/>
                    </a:p>
                  </a:txBody>
                  <a:tcPr/>
                </a:tc>
                <a:tc>
                  <a:txBody>
                    <a:bodyPr/>
                    <a:lstStyle/>
                    <a:p>
                      <a:r>
                        <a:rPr lang="en-CA" altLang="zh-CN" dirty="0"/>
                        <a:t>NA</a:t>
                      </a:r>
                      <a:endParaRPr lang="zh-CN" altLang="en-US" dirty="0"/>
                    </a:p>
                  </a:txBody>
                  <a:tcPr/>
                </a:tc>
                <a:extLst>
                  <a:ext uri="{0D108BD9-81ED-4DB2-BD59-A6C34878D82A}">
                    <a16:rowId xmlns:a16="http://schemas.microsoft.com/office/drawing/2014/main" val="699930113"/>
                  </a:ext>
                </a:extLst>
              </a:tr>
              <a:tr h="370840">
                <a:tc>
                  <a:txBody>
                    <a:bodyPr/>
                    <a:lstStyle/>
                    <a:p>
                      <a:r>
                        <a:rPr lang="en-CA" altLang="zh-CN" dirty="0"/>
                        <a:t>Outliers</a:t>
                      </a:r>
                      <a:endParaRPr lang="zh-CN" altLang="en-US" dirty="0"/>
                    </a:p>
                  </a:txBody>
                  <a:tcPr/>
                </a:tc>
                <a:tc>
                  <a:txBody>
                    <a:bodyPr/>
                    <a:lstStyle/>
                    <a:p>
                      <a:r>
                        <a:rPr lang="en-CA" altLang="zh-CN" dirty="0"/>
                        <a:t>One point</a:t>
                      </a:r>
                      <a:endParaRPr lang="zh-CN" altLang="en-US" dirty="0"/>
                    </a:p>
                  </a:txBody>
                  <a:tcPr/>
                </a:tc>
                <a:extLst>
                  <a:ext uri="{0D108BD9-81ED-4DB2-BD59-A6C34878D82A}">
                    <a16:rowId xmlns:a16="http://schemas.microsoft.com/office/drawing/2014/main" val="2349423794"/>
                  </a:ext>
                </a:extLst>
              </a:tr>
            </a:tbl>
          </a:graphicData>
        </a:graphic>
      </p:graphicFrame>
      <p:graphicFrame>
        <p:nvGraphicFramePr>
          <p:cNvPr id="9" name="Table 5">
            <a:extLst>
              <a:ext uri="{FF2B5EF4-FFF2-40B4-BE49-F238E27FC236}">
                <a16:creationId xmlns:a16="http://schemas.microsoft.com/office/drawing/2014/main" id="{F9D7BA09-D484-FDF8-D3E6-C3FC0966BF18}"/>
              </a:ext>
            </a:extLst>
          </p:cNvPr>
          <p:cNvGraphicFramePr>
            <a:graphicFrameLocks noGrp="1"/>
          </p:cNvGraphicFramePr>
          <p:nvPr>
            <p:extLst>
              <p:ext uri="{D42A27DB-BD31-4B8C-83A1-F6EECF244321}">
                <p14:modId xmlns:p14="http://schemas.microsoft.com/office/powerpoint/2010/main" val="3146021665"/>
              </p:ext>
            </p:extLst>
          </p:nvPr>
        </p:nvGraphicFramePr>
        <p:xfrm>
          <a:off x="6218663" y="1888552"/>
          <a:ext cx="4532042" cy="3403600"/>
        </p:xfrm>
        <a:graphic>
          <a:graphicData uri="http://schemas.openxmlformats.org/drawingml/2006/table">
            <a:tbl>
              <a:tblPr firstRow="1" bandRow="1">
                <a:tableStyleId>{912C8C85-51F0-491E-9774-3900AFEF0FD7}</a:tableStyleId>
              </a:tblPr>
              <a:tblGrid>
                <a:gridCol w="3063209">
                  <a:extLst>
                    <a:ext uri="{9D8B030D-6E8A-4147-A177-3AD203B41FA5}">
                      <a16:colId xmlns:a16="http://schemas.microsoft.com/office/drawing/2014/main" val="1929030469"/>
                    </a:ext>
                  </a:extLst>
                </a:gridCol>
                <a:gridCol w="1468833">
                  <a:extLst>
                    <a:ext uri="{9D8B030D-6E8A-4147-A177-3AD203B41FA5}">
                      <a16:colId xmlns:a16="http://schemas.microsoft.com/office/drawing/2014/main" val="1209812000"/>
                    </a:ext>
                  </a:extLst>
                </a:gridCol>
              </a:tblGrid>
              <a:tr h="370840">
                <a:tc>
                  <a:txBody>
                    <a:bodyPr/>
                    <a:lstStyle/>
                    <a:p>
                      <a:r>
                        <a:rPr lang="en-CA" altLang="zh-CN" dirty="0"/>
                        <a:t>Check assumptions (after Box-Cox transformation)</a:t>
                      </a:r>
                      <a:endParaRPr lang="zh-CN" altLang="en-US" dirty="0"/>
                    </a:p>
                  </a:txBody>
                  <a:tcPr/>
                </a:tc>
                <a:tc>
                  <a:txBody>
                    <a:bodyPr/>
                    <a:lstStyle/>
                    <a:p>
                      <a:r>
                        <a:rPr lang="en-CA" altLang="zh-CN" dirty="0"/>
                        <a:t>Results</a:t>
                      </a:r>
                      <a:endParaRPr lang="zh-CN" altLang="en-US" dirty="0"/>
                    </a:p>
                  </a:txBody>
                  <a:tcPr/>
                </a:tc>
                <a:extLst>
                  <a:ext uri="{0D108BD9-81ED-4DB2-BD59-A6C34878D82A}">
                    <a16:rowId xmlns:a16="http://schemas.microsoft.com/office/drawing/2014/main" val="2555054599"/>
                  </a:ext>
                </a:extLst>
              </a:tr>
              <a:tr h="370840">
                <a:tc>
                  <a:txBody>
                    <a:bodyPr/>
                    <a:lstStyle/>
                    <a:p>
                      <a:r>
                        <a:rPr lang="en-CA" altLang="zh-CN" dirty="0"/>
                        <a:t>Linearity</a:t>
                      </a:r>
                      <a:endParaRPr lang="zh-CN" altLang="en-US" dirty="0"/>
                    </a:p>
                  </a:txBody>
                  <a:tcPr/>
                </a:tc>
                <a:tc>
                  <a:txBody>
                    <a:bodyPr/>
                    <a:lstStyle/>
                    <a:p>
                      <a:r>
                        <a:rPr lang="en-CA" altLang="zh-CN" dirty="0"/>
                        <a:t>Looks OK</a:t>
                      </a:r>
                      <a:endParaRPr lang="zh-CN" altLang="en-US" dirty="0"/>
                    </a:p>
                  </a:txBody>
                  <a:tcPr/>
                </a:tc>
                <a:extLst>
                  <a:ext uri="{0D108BD9-81ED-4DB2-BD59-A6C34878D82A}">
                    <a16:rowId xmlns:a16="http://schemas.microsoft.com/office/drawing/2014/main" val="1935878854"/>
                  </a:ext>
                </a:extLst>
              </a:tr>
              <a:tr h="370840">
                <a:tc>
                  <a:txBody>
                    <a:bodyPr/>
                    <a:lstStyle/>
                    <a:p>
                      <a:r>
                        <a:rPr lang="en-CA" altLang="zh-CN" dirty="0"/>
                        <a:t>Independence </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944286181"/>
                  </a:ext>
                </a:extLst>
              </a:tr>
              <a:tr h="370840">
                <a:tc>
                  <a:txBody>
                    <a:bodyPr/>
                    <a:lstStyle/>
                    <a:p>
                      <a:r>
                        <a:rPr lang="en-CA" altLang="zh-CN" dirty="0"/>
                        <a:t>Equal variance (no hetero)</a:t>
                      </a:r>
                      <a:endParaRPr lang="zh-CN" altLang="en-US" dirty="0"/>
                    </a:p>
                  </a:txBody>
                  <a:tcPr/>
                </a:tc>
                <a:tc>
                  <a:txBody>
                    <a:bodyPr/>
                    <a:lstStyle/>
                    <a:p>
                      <a:r>
                        <a:rPr lang="en-CA" altLang="zh-CN" dirty="0"/>
                        <a:t>P=0.796</a:t>
                      </a:r>
                    </a:p>
                    <a:p>
                      <a:r>
                        <a:rPr lang="en-CA" altLang="zh-CN" dirty="0"/>
                        <a:t>Pass</a:t>
                      </a:r>
                      <a:endParaRPr lang="zh-CN" altLang="en-US" dirty="0"/>
                    </a:p>
                  </a:txBody>
                  <a:tcPr/>
                </a:tc>
                <a:extLst>
                  <a:ext uri="{0D108BD9-81ED-4DB2-BD59-A6C34878D82A}">
                    <a16:rowId xmlns:a16="http://schemas.microsoft.com/office/drawing/2014/main" val="170356709"/>
                  </a:ext>
                </a:extLst>
              </a:tr>
              <a:tr h="370840">
                <a:tc>
                  <a:txBody>
                    <a:bodyPr/>
                    <a:lstStyle/>
                    <a:p>
                      <a:r>
                        <a:rPr lang="en-CA" altLang="zh-CN" dirty="0"/>
                        <a:t>Normality</a:t>
                      </a:r>
                      <a:endParaRPr lang="zh-CN" altLang="en-US" dirty="0"/>
                    </a:p>
                  </a:txBody>
                  <a:tcPr/>
                </a:tc>
                <a:tc>
                  <a:txBody>
                    <a:bodyPr/>
                    <a:lstStyle/>
                    <a:p>
                      <a:r>
                        <a:rPr lang="en-CA" altLang="zh-CN" dirty="0"/>
                        <a:t>P=0.013</a:t>
                      </a:r>
                    </a:p>
                    <a:p>
                      <a:r>
                        <a:rPr lang="en-CA" altLang="zh-CN" dirty="0"/>
                        <a:t>Pass</a:t>
                      </a:r>
                      <a:endParaRPr lang="zh-CN" altLang="en-US" dirty="0"/>
                    </a:p>
                  </a:txBody>
                  <a:tcPr/>
                </a:tc>
                <a:extLst>
                  <a:ext uri="{0D108BD9-81ED-4DB2-BD59-A6C34878D82A}">
                    <a16:rowId xmlns:a16="http://schemas.microsoft.com/office/drawing/2014/main" val="3613488617"/>
                  </a:ext>
                </a:extLst>
              </a:tr>
              <a:tr h="370840">
                <a:tc>
                  <a:txBody>
                    <a:bodyPr/>
                    <a:lstStyle/>
                    <a:p>
                      <a:r>
                        <a:rPr lang="en-CA" altLang="zh-CN" dirty="0"/>
                        <a:t>Multicollinearity</a:t>
                      </a:r>
                      <a:endParaRPr lang="zh-CN" altLang="en-US" dirty="0"/>
                    </a:p>
                  </a:txBody>
                  <a:tcPr/>
                </a:tc>
                <a:tc>
                  <a:txBody>
                    <a:bodyPr/>
                    <a:lstStyle/>
                    <a:p>
                      <a:r>
                        <a:rPr lang="en-CA" altLang="zh-CN" dirty="0"/>
                        <a:t>NA</a:t>
                      </a:r>
                      <a:endParaRPr lang="zh-CN" altLang="en-US" dirty="0"/>
                    </a:p>
                  </a:txBody>
                  <a:tcPr/>
                </a:tc>
                <a:extLst>
                  <a:ext uri="{0D108BD9-81ED-4DB2-BD59-A6C34878D82A}">
                    <a16:rowId xmlns:a16="http://schemas.microsoft.com/office/drawing/2014/main" val="699930113"/>
                  </a:ext>
                </a:extLst>
              </a:tr>
              <a:tr h="370840">
                <a:tc>
                  <a:txBody>
                    <a:bodyPr/>
                    <a:lstStyle/>
                    <a:p>
                      <a:r>
                        <a:rPr lang="en-CA" altLang="zh-CN" dirty="0"/>
                        <a:t>Outliers</a:t>
                      </a:r>
                      <a:endParaRPr lang="zh-CN" altLang="en-US" dirty="0"/>
                    </a:p>
                  </a:txBody>
                  <a:tcPr/>
                </a:tc>
                <a:tc>
                  <a:txBody>
                    <a:bodyPr/>
                    <a:lstStyle/>
                    <a:p>
                      <a:r>
                        <a:rPr lang="en-CA" altLang="zh-CN" dirty="0"/>
                        <a:t>None</a:t>
                      </a:r>
                      <a:endParaRPr lang="zh-CN" altLang="en-US" dirty="0"/>
                    </a:p>
                  </a:txBody>
                  <a:tcPr/>
                </a:tc>
                <a:extLst>
                  <a:ext uri="{0D108BD9-81ED-4DB2-BD59-A6C34878D82A}">
                    <a16:rowId xmlns:a16="http://schemas.microsoft.com/office/drawing/2014/main" val="2349423794"/>
                  </a:ext>
                </a:extLst>
              </a:tr>
            </a:tbl>
          </a:graphicData>
        </a:graphic>
      </p:graphicFrame>
      <p:pic>
        <p:nvPicPr>
          <p:cNvPr id="3" name="Picture 2" descr="Shape&#10;&#10;Description automatically generated with medium confidence">
            <a:extLst>
              <a:ext uri="{FF2B5EF4-FFF2-40B4-BE49-F238E27FC236}">
                <a16:creationId xmlns:a16="http://schemas.microsoft.com/office/drawing/2014/main" id="{3413DDDA-B03E-4253-2E69-F8CEB8AE968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2572438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5D83-993A-A9E4-EDDA-B7F570DA2EB2}"/>
              </a:ext>
            </a:extLst>
          </p:cNvPr>
          <p:cNvSpPr>
            <a:spLocks noGrp="1"/>
          </p:cNvSpPr>
          <p:nvPr>
            <p:ph type="title"/>
          </p:nvPr>
        </p:nvSpPr>
        <p:spPr/>
        <p:txBody>
          <a:bodyPr/>
          <a:lstStyle/>
          <a:p>
            <a:r>
              <a:rPr lang="en-CA" altLang="zh-CN" dirty="0"/>
              <a:t>Example 2 for Box-Cox transformation</a:t>
            </a:r>
            <a:endParaRPr lang="zh-CN" altLang="en-US" dirty="0"/>
          </a:p>
        </p:txBody>
      </p:sp>
      <p:sp>
        <p:nvSpPr>
          <p:cNvPr id="3" name="Content Placeholder 2">
            <a:extLst>
              <a:ext uri="{FF2B5EF4-FFF2-40B4-BE49-F238E27FC236}">
                <a16:creationId xmlns:a16="http://schemas.microsoft.com/office/drawing/2014/main" id="{11C4940A-2D11-36E0-0268-AAEDEA82888B}"/>
              </a:ext>
            </a:extLst>
          </p:cNvPr>
          <p:cNvSpPr>
            <a:spLocks noGrp="1"/>
          </p:cNvSpPr>
          <p:nvPr>
            <p:ph idx="1"/>
          </p:nvPr>
        </p:nvSpPr>
        <p:spPr>
          <a:xfrm>
            <a:off x="838200" y="1825624"/>
            <a:ext cx="10515600" cy="4530725"/>
          </a:xfrm>
        </p:spPr>
        <p:txBody>
          <a:bodyPr>
            <a:normAutofit lnSpcReduction="10000"/>
          </a:bodyPr>
          <a:lstStyle/>
          <a:p>
            <a:pPr marL="0" indent="0" algn="l">
              <a:buNone/>
            </a:pPr>
            <a:r>
              <a:rPr lang="en-CA" altLang="zh-CN" sz="2000" b="0" i="0" u="none" strike="noStrike" baseline="0" dirty="0"/>
              <a:t>Now we will use </a:t>
            </a:r>
            <a:r>
              <a:rPr lang="en-CA" altLang="zh-CN" sz="2000" b="1" i="0" u="none" strike="noStrike" baseline="0" dirty="0"/>
              <a:t>the gala dataset </a:t>
            </a:r>
            <a:r>
              <a:rPr lang="en-CA" altLang="zh-CN" sz="2000" b="0" i="0" u="none" strike="noStrike" baseline="0" dirty="0"/>
              <a:t>as an example of using the Box-Cox method to justify a transformation for Multiple Linear Regression. There are 30 Galapagos islands and 7 variables in the dataset. The relationship between the number of plant species and several geographic variables is of interest. We fit an additive multiple regression model with Species as the response and most of the other variables as predictors. </a:t>
            </a:r>
            <a:r>
              <a:rPr lang="en-CA" altLang="zh-CN" sz="2000" b="0" i="1" u="none" strike="noStrike" baseline="0" dirty="0"/>
              <a:t>The dataset gala </a:t>
            </a:r>
            <a:r>
              <a:rPr lang="en-CA" altLang="zh-CN" sz="2000" b="0" i="0" u="none" strike="noStrike" baseline="0" dirty="0"/>
              <a:t>contains the following variables: </a:t>
            </a:r>
          </a:p>
          <a:p>
            <a:pPr marL="457200" indent="-457200">
              <a:buFont typeface="+mj-lt"/>
              <a:buAutoNum type="arabicPeriod"/>
            </a:pPr>
            <a:r>
              <a:rPr lang="en-CA" altLang="zh-CN" sz="2000" b="0" i="0" u="none" strike="noStrike" baseline="0" dirty="0"/>
              <a:t>Species: the number of plant species found on the island</a:t>
            </a:r>
          </a:p>
          <a:p>
            <a:pPr marL="457200" indent="-457200" algn="l">
              <a:buFont typeface="+mj-lt"/>
              <a:buAutoNum type="arabicPeriod"/>
            </a:pPr>
            <a:r>
              <a:rPr lang="en-CA" altLang="zh-CN" sz="2000" b="0" i="0" u="none" strike="noStrike" baseline="0" dirty="0"/>
              <a:t>Endemics: the number of endemic species</a:t>
            </a:r>
          </a:p>
          <a:p>
            <a:pPr marL="457200" indent="-457200" algn="l">
              <a:buFont typeface="+mj-lt"/>
              <a:buAutoNum type="arabicPeriod"/>
            </a:pPr>
            <a:r>
              <a:rPr lang="en-CA" altLang="zh-CN" sz="2000" b="0" i="0" u="none" strike="noStrike" baseline="0" dirty="0"/>
              <a:t>Area: the area of the island (</a:t>
            </a:r>
            <a:r>
              <a:rPr lang="en-CA" altLang="zh-CN" sz="2000" b="0" i="1" u="none" strike="noStrike" baseline="0" dirty="0"/>
              <a:t>km</a:t>
            </a:r>
            <a:r>
              <a:rPr lang="en-CA" altLang="zh-CN" sz="2000" b="0" i="0" u="none" strike="noStrike" baseline="0" dirty="0"/>
              <a:t>2)</a:t>
            </a:r>
          </a:p>
          <a:p>
            <a:pPr marL="457200" indent="-457200" algn="l">
              <a:buFont typeface="+mj-lt"/>
              <a:buAutoNum type="arabicPeriod"/>
            </a:pPr>
            <a:r>
              <a:rPr lang="en-CA" altLang="zh-CN" sz="2000" b="0" i="0" u="none" strike="noStrike" baseline="0" dirty="0"/>
              <a:t>Elevation: the highest elevation of the island (m)</a:t>
            </a:r>
          </a:p>
          <a:p>
            <a:pPr marL="457200" indent="-457200" algn="l">
              <a:buFont typeface="+mj-lt"/>
              <a:buAutoNum type="arabicPeriod"/>
            </a:pPr>
            <a:r>
              <a:rPr lang="en-CA" altLang="zh-CN" sz="2000" b="0" i="0" u="none" strike="noStrike" baseline="0" dirty="0"/>
              <a:t>Nearest: the distance from the nearest island (km)</a:t>
            </a:r>
          </a:p>
          <a:p>
            <a:pPr marL="457200" indent="-457200" algn="l">
              <a:buFont typeface="+mj-lt"/>
              <a:buAutoNum type="arabicPeriod"/>
            </a:pPr>
            <a:r>
              <a:rPr lang="en-CA" altLang="zh-CN" sz="2000" b="0" i="0" u="none" strike="noStrike" baseline="0" dirty="0" err="1"/>
              <a:t>Scruz</a:t>
            </a:r>
            <a:r>
              <a:rPr lang="en-CA" altLang="zh-CN" sz="2000" b="0" i="0" u="none" strike="noStrike" baseline="0" dirty="0"/>
              <a:t>: the distance from Santa Cruz island (km)</a:t>
            </a:r>
          </a:p>
          <a:p>
            <a:pPr marL="457200" indent="-457200" algn="l">
              <a:buFont typeface="+mj-lt"/>
              <a:buAutoNum type="arabicPeriod"/>
            </a:pPr>
            <a:r>
              <a:rPr lang="en-CA" altLang="zh-CN" sz="2000" b="0" i="0" u="none" strike="noStrike" baseline="0" dirty="0"/>
              <a:t>Adjacent: the area of the adjacent island (square km)</a:t>
            </a:r>
          </a:p>
          <a:p>
            <a:pPr marL="0" indent="0" algn="l">
              <a:buNone/>
            </a:pPr>
            <a:r>
              <a:rPr lang="en-CA" altLang="zh-CN" sz="2000" dirty="0"/>
              <a:t>Hints: use library(faraway) to load the dataset</a:t>
            </a:r>
          </a:p>
        </p:txBody>
      </p:sp>
      <p:sp>
        <p:nvSpPr>
          <p:cNvPr id="4" name="Slide Number Placeholder 3">
            <a:extLst>
              <a:ext uri="{FF2B5EF4-FFF2-40B4-BE49-F238E27FC236}">
                <a16:creationId xmlns:a16="http://schemas.microsoft.com/office/drawing/2014/main" id="{8C929B4F-AFBB-FF12-AC9F-65D8B1A0622F}"/>
              </a:ext>
            </a:extLst>
          </p:cNvPr>
          <p:cNvSpPr>
            <a:spLocks noGrp="1"/>
          </p:cNvSpPr>
          <p:nvPr>
            <p:ph type="sldNum" sz="quarter" idx="12"/>
          </p:nvPr>
        </p:nvSpPr>
        <p:spPr/>
        <p:txBody>
          <a:bodyPr/>
          <a:lstStyle/>
          <a:p>
            <a:fld id="{998FC6E2-3800-4EB0-A18D-3856D6660061}" type="slidenum">
              <a:rPr lang="en-US" smtClean="0"/>
              <a:t>42</a:t>
            </a:fld>
            <a:endParaRPr lang="en-US"/>
          </a:p>
        </p:txBody>
      </p:sp>
      <p:pic>
        <p:nvPicPr>
          <p:cNvPr id="5" name="Picture 4" descr="Shape&#10;&#10;Description automatically generated with medium confidence">
            <a:extLst>
              <a:ext uri="{FF2B5EF4-FFF2-40B4-BE49-F238E27FC236}">
                <a16:creationId xmlns:a16="http://schemas.microsoft.com/office/drawing/2014/main" id="{A053439C-A1DE-C8CF-0574-7DDC2082A5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6059298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95D83-993A-A9E4-EDDA-B7F570DA2EB2}"/>
              </a:ext>
            </a:extLst>
          </p:cNvPr>
          <p:cNvSpPr>
            <a:spLocks noGrp="1"/>
          </p:cNvSpPr>
          <p:nvPr>
            <p:ph type="title"/>
          </p:nvPr>
        </p:nvSpPr>
        <p:spPr/>
        <p:txBody>
          <a:bodyPr/>
          <a:lstStyle/>
          <a:p>
            <a:r>
              <a:rPr lang="en-CA" altLang="zh-CN" dirty="0"/>
              <a:t>Example 2 for Box-Cox transformation</a:t>
            </a:r>
            <a:endParaRPr lang="zh-CN" altLang="en-US" dirty="0"/>
          </a:p>
        </p:txBody>
      </p:sp>
      <p:sp>
        <p:nvSpPr>
          <p:cNvPr id="4" name="Slide Number Placeholder 3">
            <a:extLst>
              <a:ext uri="{FF2B5EF4-FFF2-40B4-BE49-F238E27FC236}">
                <a16:creationId xmlns:a16="http://schemas.microsoft.com/office/drawing/2014/main" id="{8C929B4F-AFBB-FF12-AC9F-65D8B1A0622F}"/>
              </a:ext>
            </a:extLst>
          </p:cNvPr>
          <p:cNvSpPr>
            <a:spLocks noGrp="1"/>
          </p:cNvSpPr>
          <p:nvPr>
            <p:ph type="sldNum" sz="quarter" idx="12"/>
          </p:nvPr>
        </p:nvSpPr>
        <p:spPr/>
        <p:txBody>
          <a:bodyPr/>
          <a:lstStyle/>
          <a:p>
            <a:fld id="{998FC6E2-3800-4EB0-A18D-3856D6660061}" type="slidenum">
              <a:rPr lang="en-US" smtClean="0"/>
              <a:t>43</a:t>
            </a:fld>
            <a:endParaRPr lang="en-US"/>
          </a:p>
        </p:txBody>
      </p:sp>
      <p:graphicFrame>
        <p:nvGraphicFramePr>
          <p:cNvPr id="7" name="Table 5">
            <a:extLst>
              <a:ext uri="{FF2B5EF4-FFF2-40B4-BE49-F238E27FC236}">
                <a16:creationId xmlns:a16="http://schemas.microsoft.com/office/drawing/2014/main" id="{C7D0D17E-D5AA-F8D0-BE1E-214EA981404D}"/>
              </a:ext>
            </a:extLst>
          </p:cNvPr>
          <p:cNvGraphicFramePr>
            <a:graphicFrameLocks noGrp="1"/>
          </p:cNvGraphicFramePr>
          <p:nvPr>
            <p:extLst>
              <p:ext uri="{D42A27DB-BD31-4B8C-83A1-F6EECF244321}">
                <p14:modId xmlns:p14="http://schemas.microsoft.com/office/powerpoint/2010/main" val="3818684652"/>
              </p:ext>
            </p:extLst>
          </p:nvPr>
        </p:nvGraphicFramePr>
        <p:xfrm>
          <a:off x="1070514" y="1897705"/>
          <a:ext cx="4248617" cy="3134360"/>
        </p:xfrm>
        <a:graphic>
          <a:graphicData uri="http://schemas.openxmlformats.org/drawingml/2006/table">
            <a:tbl>
              <a:tblPr firstRow="1" bandRow="1">
                <a:tableStyleId>{17292A2E-F333-43FB-9621-5CBBE7FDCDCB}</a:tableStyleId>
              </a:tblPr>
              <a:tblGrid>
                <a:gridCol w="2871642">
                  <a:extLst>
                    <a:ext uri="{9D8B030D-6E8A-4147-A177-3AD203B41FA5}">
                      <a16:colId xmlns:a16="http://schemas.microsoft.com/office/drawing/2014/main" val="1929030469"/>
                    </a:ext>
                  </a:extLst>
                </a:gridCol>
                <a:gridCol w="1376975">
                  <a:extLst>
                    <a:ext uri="{9D8B030D-6E8A-4147-A177-3AD203B41FA5}">
                      <a16:colId xmlns:a16="http://schemas.microsoft.com/office/drawing/2014/main" val="1209812000"/>
                    </a:ext>
                  </a:extLst>
                </a:gridCol>
              </a:tblGrid>
              <a:tr h="370840">
                <a:tc>
                  <a:txBody>
                    <a:bodyPr/>
                    <a:lstStyle/>
                    <a:p>
                      <a:r>
                        <a:rPr lang="en-CA" altLang="zh-CN" dirty="0"/>
                        <a:t>Check assumptions</a:t>
                      </a:r>
                      <a:endParaRPr lang="zh-CN" altLang="en-US" dirty="0"/>
                    </a:p>
                  </a:txBody>
                  <a:tcPr/>
                </a:tc>
                <a:tc>
                  <a:txBody>
                    <a:bodyPr/>
                    <a:lstStyle/>
                    <a:p>
                      <a:r>
                        <a:rPr lang="en-CA" altLang="zh-CN" dirty="0"/>
                        <a:t>Results</a:t>
                      </a:r>
                      <a:endParaRPr lang="zh-CN" altLang="en-US" dirty="0"/>
                    </a:p>
                  </a:txBody>
                  <a:tcPr/>
                </a:tc>
                <a:extLst>
                  <a:ext uri="{0D108BD9-81ED-4DB2-BD59-A6C34878D82A}">
                    <a16:rowId xmlns:a16="http://schemas.microsoft.com/office/drawing/2014/main" val="2555054599"/>
                  </a:ext>
                </a:extLst>
              </a:tr>
              <a:tr h="370840">
                <a:tc>
                  <a:txBody>
                    <a:bodyPr/>
                    <a:lstStyle/>
                    <a:p>
                      <a:r>
                        <a:rPr lang="en-CA" altLang="zh-CN" dirty="0"/>
                        <a:t>Linearity</a:t>
                      </a:r>
                      <a:endParaRPr lang="zh-CN" altLang="en-US" dirty="0"/>
                    </a:p>
                  </a:txBody>
                  <a:tcPr/>
                </a:tc>
                <a:tc>
                  <a:txBody>
                    <a:bodyPr/>
                    <a:lstStyle/>
                    <a:p>
                      <a:r>
                        <a:rPr lang="en-CA" altLang="zh-CN" dirty="0"/>
                        <a:t>?</a:t>
                      </a:r>
                      <a:endParaRPr lang="zh-CN" altLang="en-US" dirty="0"/>
                    </a:p>
                  </a:txBody>
                  <a:tcPr/>
                </a:tc>
                <a:extLst>
                  <a:ext uri="{0D108BD9-81ED-4DB2-BD59-A6C34878D82A}">
                    <a16:rowId xmlns:a16="http://schemas.microsoft.com/office/drawing/2014/main" val="1935878854"/>
                  </a:ext>
                </a:extLst>
              </a:tr>
              <a:tr h="370840">
                <a:tc>
                  <a:txBody>
                    <a:bodyPr/>
                    <a:lstStyle/>
                    <a:p>
                      <a:r>
                        <a:rPr lang="en-CA" altLang="zh-CN" dirty="0"/>
                        <a:t>Independence </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944286181"/>
                  </a:ext>
                </a:extLst>
              </a:tr>
              <a:tr h="370840">
                <a:tc>
                  <a:txBody>
                    <a:bodyPr/>
                    <a:lstStyle/>
                    <a:p>
                      <a:r>
                        <a:rPr lang="en-CA" altLang="zh-CN" dirty="0"/>
                        <a:t>Equal variance (no hetero)</a:t>
                      </a:r>
                      <a:endParaRPr lang="zh-CN" altLang="en-US" dirty="0"/>
                    </a:p>
                  </a:txBody>
                  <a:tcPr/>
                </a:tc>
                <a:tc>
                  <a:txBody>
                    <a:bodyPr/>
                    <a:lstStyle/>
                    <a:p>
                      <a:r>
                        <a:rPr lang="en-CA" altLang="zh-CN" dirty="0"/>
                        <a:t>P=</a:t>
                      </a:r>
                      <a:r>
                        <a:rPr lang="en-CA" dirty="0">
                          <a:effectLst/>
                        </a:rPr>
                        <a:t>0.02146</a:t>
                      </a:r>
                      <a:endParaRPr lang="en-CA" altLang="zh-CN" dirty="0"/>
                    </a:p>
                    <a:p>
                      <a:r>
                        <a:rPr lang="en-CA" altLang="zh-CN" dirty="0"/>
                        <a:t>Failed</a:t>
                      </a:r>
                      <a:endParaRPr lang="zh-CN" altLang="en-US" dirty="0"/>
                    </a:p>
                  </a:txBody>
                  <a:tcPr/>
                </a:tc>
                <a:extLst>
                  <a:ext uri="{0D108BD9-81ED-4DB2-BD59-A6C34878D82A}">
                    <a16:rowId xmlns:a16="http://schemas.microsoft.com/office/drawing/2014/main" val="170356709"/>
                  </a:ext>
                </a:extLst>
              </a:tr>
              <a:tr h="370840">
                <a:tc>
                  <a:txBody>
                    <a:bodyPr/>
                    <a:lstStyle/>
                    <a:p>
                      <a:r>
                        <a:rPr lang="en-CA" altLang="zh-CN" dirty="0"/>
                        <a:t>Normality</a:t>
                      </a:r>
                      <a:endParaRPr lang="zh-CN" altLang="en-US" dirty="0"/>
                    </a:p>
                  </a:txBody>
                  <a:tcPr/>
                </a:tc>
                <a:tc>
                  <a:txBody>
                    <a:bodyPr/>
                    <a:lstStyle/>
                    <a:p>
                      <a:r>
                        <a:rPr lang="en-CA" altLang="zh-CN" dirty="0"/>
                        <a:t>P=</a:t>
                      </a:r>
                      <a:r>
                        <a:rPr lang="en-CA" dirty="0">
                          <a:effectLst/>
                        </a:rPr>
                        <a:t>0.005706</a:t>
                      </a:r>
                      <a:endParaRPr lang="en-CA" altLang="zh-CN" dirty="0"/>
                    </a:p>
                    <a:p>
                      <a:r>
                        <a:rPr lang="en-CA" altLang="zh-CN" dirty="0"/>
                        <a:t>Failed</a:t>
                      </a:r>
                      <a:endParaRPr lang="zh-CN" altLang="en-US" dirty="0"/>
                    </a:p>
                  </a:txBody>
                  <a:tcPr/>
                </a:tc>
                <a:extLst>
                  <a:ext uri="{0D108BD9-81ED-4DB2-BD59-A6C34878D82A}">
                    <a16:rowId xmlns:a16="http://schemas.microsoft.com/office/drawing/2014/main" val="3613488617"/>
                  </a:ext>
                </a:extLst>
              </a:tr>
              <a:tr h="370840">
                <a:tc>
                  <a:txBody>
                    <a:bodyPr/>
                    <a:lstStyle/>
                    <a:p>
                      <a:r>
                        <a:rPr lang="en-CA" altLang="zh-CN" dirty="0"/>
                        <a:t>Multicollinearity</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699930113"/>
                  </a:ext>
                </a:extLst>
              </a:tr>
              <a:tr h="370840">
                <a:tc>
                  <a:txBody>
                    <a:bodyPr/>
                    <a:lstStyle/>
                    <a:p>
                      <a:r>
                        <a:rPr lang="en-CA" altLang="zh-CN" dirty="0"/>
                        <a:t>Outliers</a:t>
                      </a:r>
                      <a:endParaRPr lang="zh-CN" altLang="en-US" dirty="0"/>
                    </a:p>
                  </a:txBody>
                  <a:tcPr/>
                </a:tc>
                <a:tc>
                  <a:txBody>
                    <a:bodyPr/>
                    <a:lstStyle/>
                    <a:p>
                      <a:r>
                        <a:rPr lang="en-CA" altLang="zh-CN" dirty="0"/>
                        <a:t>OK</a:t>
                      </a:r>
                      <a:endParaRPr lang="zh-CN" altLang="en-US" dirty="0"/>
                    </a:p>
                  </a:txBody>
                  <a:tcPr/>
                </a:tc>
                <a:extLst>
                  <a:ext uri="{0D108BD9-81ED-4DB2-BD59-A6C34878D82A}">
                    <a16:rowId xmlns:a16="http://schemas.microsoft.com/office/drawing/2014/main" val="2349423794"/>
                  </a:ext>
                </a:extLst>
              </a:tr>
            </a:tbl>
          </a:graphicData>
        </a:graphic>
      </p:graphicFrame>
      <p:graphicFrame>
        <p:nvGraphicFramePr>
          <p:cNvPr id="8" name="Table 5">
            <a:extLst>
              <a:ext uri="{FF2B5EF4-FFF2-40B4-BE49-F238E27FC236}">
                <a16:creationId xmlns:a16="http://schemas.microsoft.com/office/drawing/2014/main" id="{3F30E571-1DE9-ADB4-5D7C-8A394C64FE48}"/>
              </a:ext>
            </a:extLst>
          </p:cNvPr>
          <p:cNvGraphicFramePr>
            <a:graphicFrameLocks noGrp="1"/>
          </p:cNvGraphicFramePr>
          <p:nvPr>
            <p:extLst>
              <p:ext uri="{D42A27DB-BD31-4B8C-83A1-F6EECF244321}">
                <p14:modId xmlns:p14="http://schemas.microsoft.com/office/powerpoint/2010/main" val="4237027445"/>
              </p:ext>
            </p:extLst>
          </p:nvPr>
        </p:nvGraphicFramePr>
        <p:xfrm>
          <a:off x="6218663" y="1888552"/>
          <a:ext cx="4902822" cy="3672840"/>
        </p:xfrm>
        <a:graphic>
          <a:graphicData uri="http://schemas.openxmlformats.org/drawingml/2006/table">
            <a:tbl>
              <a:tblPr firstRow="1" bandRow="1">
                <a:tableStyleId>{912C8C85-51F0-491E-9774-3900AFEF0FD7}</a:tableStyleId>
              </a:tblPr>
              <a:tblGrid>
                <a:gridCol w="3313819">
                  <a:extLst>
                    <a:ext uri="{9D8B030D-6E8A-4147-A177-3AD203B41FA5}">
                      <a16:colId xmlns:a16="http://schemas.microsoft.com/office/drawing/2014/main" val="1929030469"/>
                    </a:ext>
                  </a:extLst>
                </a:gridCol>
                <a:gridCol w="1589003">
                  <a:extLst>
                    <a:ext uri="{9D8B030D-6E8A-4147-A177-3AD203B41FA5}">
                      <a16:colId xmlns:a16="http://schemas.microsoft.com/office/drawing/2014/main" val="1209812000"/>
                    </a:ext>
                  </a:extLst>
                </a:gridCol>
              </a:tblGrid>
              <a:tr h="370840">
                <a:tc>
                  <a:txBody>
                    <a:bodyPr/>
                    <a:lstStyle/>
                    <a:p>
                      <a:r>
                        <a:rPr lang="en-CA" altLang="zh-CN" dirty="0"/>
                        <a:t>Check assumptions (after Box-Cox transformation)</a:t>
                      </a:r>
                      <a:endParaRPr lang="zh-CN" altLang="en-US" dirty="0"/>
                    </a:p>
                  </a:txBody>
                  <a:tcPr/>
                </a:tc>
                <a:tc>
                  <a:txBody>
                    <a:bodyPr/>
                    <a:lstStyle/>
                    <a:p>
                      <a:r>
                        <a:rPr lang="en-CA" altLang="zh-CN" dirty="0"/>
                        <a:t>Results</a:t>
                      </a:r>
                      <a:endParaRPr lang="zh-CN" altLang="en-US" dirty="0"/>
                    </a:p>
                  </a:txBody>
                  <a:tcPr/>
                </a:tc>
                <a:extLst>
                  <a:ext uri="{0D108BD9-81ED-4DB2-BD59-A6C34878D82A}">
                    <a16:rowId xmlns:a16="http://schemas.microsoft.com/office/drawing/2014/main" val="2555054599"/>
                  </a:ext>
                </a:extLst>
              </a:tr>
              <a:tr h="370840">
                <a:tc>
                  <a:txBody>
                    <a:bodyPr/>
                    <a:lstStyle/>
                    <a:p>
                      <a:r>
                        <a:rPr lang="en-CA" altLang="zh-CN" dirty="0"/>
                        <a:t>Linearity</a:t>
                      </a:r>
                      <a:endParaRPr lang="zh-CN" altLang="en-US" dirty="0"/>
                    </a:p>
                  </a:txBody>
                  <a:tcPr/>
                </a:tc>
                <a:tc>
                  <a:txBody>
                    <a:bodyPr/>
                    <a:lstStyle/>
                    <a:p>
                      <a:r>
                        <a:rPr lang="en-CA" altLang="zh-CN" dirty="0"/>
                        <a:t>?</a:t>
                      </a:r>
                      <a:endParaRPr lang="zh-CN" altLang="en-US" dirty="0"/>
                    </a:p>
                  </a:txBody>
                  <a:tcPr/>
                </a:tc>
                <a:extLst>
                  <a:ext uri="{0D108BD9-81ED-4DB2-BD59-A6C34878D82A}">
                    <a16:rowId xmlns:a16="http://schemas.microsoft.com/office/drawing/2014/main" val="1935878854"/>
                  </a:ext>
                </a:extLst>
              </a:tr>
              <a:tr h="370840">
                <a:tc>
                  <a:txBody>
                    <a:bodyPr/>
                    <a:lstStyle/>
                    <a:p>
                      <a:r>
                        <a:rPr lang="en-CA" altLang="zh-CN" dirty="0"/>
                        <a:t>Independence </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944286181"/>
                  </a:ext>
                </a:extLst>
              </a:tr>
              <a:tr h="370840">
                <a:tc>
                  <a:txBody>
                    <a:bodyPr/>
                    <a:lstStyle/>
                    <a:p>
                      <a:r>
                        <a:rPr lang="en-CA" altLang="zh-CN" dirty="0"/>
                        <a:t>Equal variance (no hetero)</a:t>
                      </a:r>
                      <a:endParaRPr lang="zh-CN" altLang="en-US" dirty="0"/>
                    </a:p>
                  </a:txBody>
                  <a:tcPr/>
                </a:tc>
                <a:tc>
                  <a:txBody>
                    <a:bodyPr/>
                    <a:lstStyle/>
                    <a:p>
                      <a:r>
                        <a:rPr lang="en-CA" altLang="zh-CN" dirty="0"/>
                        <a:t>P=</a:t>
                      </a:r>
                      <a:r>
                        <a:rPr lang="en-CA" dirty="0">
                          <a:effectLst/>
                        </a:rPr>
                        <a:t>0.1836</a:t>
                      </a:r>
                      <a:endParaRPr lang="en-CA" altLang="zh-CN" dirty="0"/>
                    </a:p>
                    <a:p>
                      <a:r>
                        <a:rPr lang="en-CA" altLang="zh-CN" dirty="0"/>
                        <a:t>Pass</a:t>
                      </a:r>
                      <a:endParaRPr lang="zh-CN" altLang="en-US" dirty="0"/>
                    </a:p>
                  </a:txBody>
                  <a:tcPr/>
                </a:tc>
                <a:extLst>
                  <a:ext uri="{0D108BD9-81ED-4DB2-BD59-A6C34878D82A}">
                    <a16:rowId xmlns:a16="http://schemas.microsoft.com/office/drawing/2014/main" val="170356709"/>
                  </a:ext>
                </a:extLst>
              </a:tr>
              <a:tr h="370840">
                <a:tc>
                  <a:txBody>
                    <a:bodyPr/>
                    <a:lstStyle/>
                    <a:p>
                      <a:r>
                        <a:rPr lang="en-CA" altLang="zh-CN" dirty="0"/>
                        <a:t>Normality</a:t>
                      </a:r>
                      <a:endParaRPr lang="zh-CN" altLang="en-US" dirty="0"/>
                    </a:p>
                  </a:txBody>
                  <a:tcPr/>
                </a:tc>
                <a:tc>
                  <a:txBody>
                    <a:bodyPr/>
                    <a:lstStyle/>
                    <a:p>
                      <a:r>
                        <a:rPr lang="en-CA" altLang="zh-CN" dirty="0"/>
                        <a:t>P=</a:t>
                      </a:r>
                      <a:r>
                        <a:rPr lang="en-CA" dirty="0">
                          <a:effectLst/>
                        </a:rPr>
                        <a:t>0.1724</a:t>
                      </a:r>
                      <a:endParaRPr lang="en-CA" altLang="zh-CN" dirty="0"/>
                    </a:p>
                    <a:p>
                      <a:r>
                        <a:rPr lang="en-CA" altLang="zh-CN" dirty="0"/>
                        <a:t>Pass</a:t>
                      </a:r>
                      <a:endParaRPr lang="zh-CN" altLang="en-US" dirty="0"/>
                    </a:p>
                  </a:txBody>
                  <a:tcPr/>
                </a:tc>
                <a:extLst>
                  <a:ext uri="{0D108BD9-81ED-4DB2-BD59-A6C34878D82A}">
                    <a16:rowId xmlns:a16="http://schemas.microsoft.com/office/drawing/2014/main" val="3613488617"/>
                  </a:ext>
                </a:extLst>
              </a:tr>
              <a:tr h="370840">
                <a:tc>
                  <a:txBody>
                    <a:bodyPr/>
                    <a:lstStyle/>
                    <a:p>
                      <a:r>
                        <a:rPr lang="en-CA" altLang="zh-CN" dirty="0"/>
                        <a:t>Multicollinearity</a:t>
                      </a:r>
                      <a:endParaRPr lang="zh-CN" altLang="en-US" dirty="0"/>
                    </a:p>
                  </a:txBody>
                  <a:tcPr/>
                </a:tc>
                <a:tc>
                  <a:txBody>
                    <a:bodyPr/>
                    <a:lstStyle/>
                    <a:p>
                      <a:r>
                        <a:rPr lang="en-CA" altLang="zh-CN" dirty="0"/>
                        <a:t>Pass</a:t>
                      </a:r>
                      <a:endParaRPr lang="zh-CN" altLang="en-US" dirty="0"/>
                    </a:p>
                  </a:txBody>
                  <a:tcPr/>
                </a:tc>
                <a:extLst>
                  <a:ext uri="{0D108BD9-81ED-4DB2-BD59-A6C34878D82A}">
                    <a16:rowId xmlns:a16="http://schemas.microsoft.com/office/drawing/2014/main" val="699930113"/>
                  </a:ext>
                </a:extLst>
              </a:tr>
              <a:tr h="370840">
                <a:tc>
                  <a:txBody>
                    <a:bodyPr/>
                    <a:lstStyle/>
                    <a:p>
                      <a:r>
                        <a:rPr lang="en-CA" altLang="zh-CN" dirty="0"/>
                        <a:t>Outliers</a:t>
                      </a:r>
                      <a:endParaRPr lang="zh-CN" altLang="en-US" dirty="0"/>
                    </a:p>
                  </a:txBody>
                  <a:tcPr/>
                </a:tc>
                <a:tc>
                  <a:txBody>
                    <a:bodyPr/>
                    <a:lstStyle/>
                    <a:p>
                      <a:r>
                        <a:rPr lang="en-CA" altLang="zh-CN" dirty="0"/>
                        <a:t>Remove some data points</a:t>
                      </a:r>
                      <a:endParaRPr lang="zh-CN" altLang="en-US" dirty="0"/>
                    </a:p>
                  </a:txBody>
                  <a:tcPr/>
                </a:tc>
                <a:extLst>
                  <a:ext uri="{0D108BD9-81ED-4DB2-BD59-A6C34878D82A}">
                    <a16:rowId xmlns:a16="http://schemas.microsoft.com/office/drawing/2014/main" val="2349423794"/>
                  </a:ext>
                </a:extLst>
              </a:tr>
            </a:tbl>
          </a:graphicData>
        </a:graphic>
      </p:graphicFrame>
      <p:pic>
        <p:nvPicPr>
          <p:cNvPr id="3" name="Picture 2" descr="Shape&#10;&#10;Description automatically generated with medium confidence">
            <a:extLst>
              <a:ext uri="{FF2B5EF4-FFF2-40B4-BE49-F238E27FC236}">
                <a16:creationId xmlns:a16="http://schemas.microsoft.com/office/drawing/2014/main" id="{32EF68C1-F437-7E48-2ADC-AC6AF0AFD6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3317580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dirty="0">
                <a:solidFill>
                  <a:schemeClr val="accent1"/>
                </a:solidFill>
              </a:rPr>
              <a:t>Johnson Transformation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44</a:t>
            </a:fld>
            <a:endParaRPr lang="en-US">
              <a:solidFill>
                <a:srgbClr val="FFFFFF"/>
              </a:solidFill>
            </a:endParaRPr>
          </a:p>
        </p:txBody>
      </p:sp>
      <p:sp>
        <p:nvSpPr>
          <p:cNvPr id="5" name="Slide Number Placeholder 3">
            <a:extLst>
              <a:ext uri="{FF2B5EF4-FFF2-40B4-BE49-F238E27FC236}">
                <a16:creationId xmlns:a16="http://schemas.microsoft.com/office/drawing/2014/main" id="{AE8615D0-37BF-557E-18EE-919ABBCEB42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44</a:t>
            </a:fld>
            <a:endParaRPr lang="en-US" dirty="0"/>
          </a:p>
        </p:txBody>
      </p:sp>
      <p:sp>
        <p:nvSpPr>
          <p:cNvPr id="6" name="Content Placeholder 5">
            <a:extLst>
              <a:ext uri="{FF2B5EF4-FFF2-40B4-BE49-F238E27FC236}">
                <a16:creationId xmlns:a16="http://schemas.microsoft.com/office/drawing/2014/main" id="{EE8B39C5-4065-A000-9EC9-1D0A8FBF9E74}"/>
              </a:ext>
            </a:extLst>
          </p:cNvPr>
          <p:cNvSpPr>
            <a:spLocks noGrp="1"/>
          </p:cNvSpPr>
          <p:nvPr>
            <p:ph idx="1"/>
          </p:nvPr>
        </p:nvSpPr>
        <p:spPr>
          <a:xfrm>
            <a:off x="685800" y="1534259"/>
            <a:ext cx="10969083" cy="5230814"/>
          </a:xfrm>
        </p:spPr>
        <p:txBody>
          <a:bodyPr>
            <a:normAutofit fontScale="77500" lnSpcReduction="20000"/>
          </a:bodyPr>
          <a:lstStyle/>
          <a:p>
            <a:pPr>
              <a:spcAft>
                <a:spcPts val="600"/>
              </a:spcAft>
            </a:pPr>
            <a:r>
              <a:rPr lang="en-US" sz="2900" dirty="0"/>
              <a:t>The Johnson Transformation is a mathematical transformation used to create new variables from existing variables. It can be used to linearize nonlinear relationships and to create normally distributed variables from non-normal ones.</a:t>
            </a:r>
            <a:endParaRPr lang="en-US" sz="2800" b="0" i="0" dirty="0">
              <a:effectLst/>
            </a:endParaRPr>
          </a:p>
          <a:p>
            <a:pPr indent="-228600">
              <a:lnSpc>
                <a:spcPct val="90000"/>
              </a:lnSpc>
              <a:spcAft>
                <a:spcPts val="600"/>
              </a:spcAft>
              <a:buFont typeface="Arial" panose="020B0604020202020204" pitchFamily="34" charset="0"/>
              <a:buChar char="•"/>
            </a:pPr>
            <a:r>
              <a:rPr lang="en-US" sz="2800" b="0" i="0" dirty="0">
                <a:effectLst/>
              </a:rPr>
              <a:t>The Johnson Transformation relies on the fact that any function of a normal random variable is also normal. Suppose we have a random variable X that is not normally distributed. We can create a new random variable Y=g(X) where g() is a function that transforms X into a new random variable Y that is normally distributed. If we can find such a function g(), then we can use Y in place of X in any statistical analysis that assumes normality.</a:t>
            </a:r>
          </a:p>
          <a:p>
            <a:pPr indent="-228600">
              <a:lnSpc>
                <a:spcPct val="90000"/>
              </a:lnSpc>
              <a:spcAft>
                <a:spcPts val="600"/>
              </a:spcAft>
              <a:buFont typeface="Arial" panose="020B0604020202020204" pitchFamily="34" charset="0"/>
              <a:buChar char="•"/>
            </a:pPr>
            <a:r>
              <a:rPr lang="en-US" sz="2800" b="0" i="0" dirty="0">
                <a:effectLst/>
              </a:rPr>
              <a:t>There are several cases where the Johnson Transformation can be used, but the most </a:t>
            </a:r>
            <a:r>
              <a:rPr lang="en-US" sz="2800" b="0" i="0" dirty="0">
                <a:solidFill>
                  <a:schemeClr val="accent1"/>
                </a:solidFill>
                <a:effectLst/>
              </a:rPr>
              <a:t>common</a:t>
            </a:r>
            <a:r>
              <a:rPr lang="en-US" sz="2800" b="0" i="0" dirty="0">
                <a:effectLst/>
              </a:rPr>
              <a:t> case is when </a:t>
            </a:r>
            <a:r>
              <a:rPr lang="en-US" sz="2800" b="0" i="0" dirty="0">
                <a:solidFill>
                  <a:schemeClr val="accent1"/>
                </a:solidFill>
                <a:effectLst/>
              </a:rPr>
              <a:t>X is skewed to the left or right</a:t>
            </a:r>
            <a:r>
              <a:rPr lang="en-US" sz="2800" b="0" i="0" dirty="0">
                <a:effectLst/>
              </a:rPr>
              <a:t>. In these cases, the transformation can be used to create normally distributed variables from skew variables. </a:t>
            </a:r>
          </a:p>
          <a:p>
            <a:pPr indent="-228600">
              <a:lnSpc>
                <a:spcPct val="90000"/>
              </a:lnSpc>
              <a:spcAft>
                <a:spcPts val="600"/>
              </a:spcAft>
              <a:buFont typeface="Arial" panose="020B0604020202020204" pitchFamily="34" charset="0"/>
              <a:buChar char="•"/>
            </a:pPr>
            <a:r>
              <a:rPr lang="en-US" sz="2800" b="0" i="0" dirty="0">
                <a:effectLst/>
              </a:rPr>
              <a:t>The advantage of using the Johnson Transformation </a:t>
            </a:r>
          </a:p>
          <a:p>
            <a:pPr lvl="1">
              <a:spcAft>
                <a:spcPts val="600"/>
              </a:spcAft>
            </a:pPr>
            <a:r>
              <a:rPr lang="en-US" sz="2900" dirty="0"/>
              <a:t>it preserves many of the features of the original skewed distribution.</a:t>
            </a:r>
          </a:p>
          <a:p>
            <a:pPr lvl="1">
              <a:spcAft>
                <a:spcPts val="600"/>
              </a:spcAft>
            </a:pPr>
            <a:r>
              <a:rPr lang="en-US" sz="2900" dirty="0"/>
              <a:t>it’s not subject to positive data as it is available for any data values including negative values. </a:t>
            </a:r>
          </a:p>
          <a:p>
            <a:pPr lvl="1">
              <a:spcAft>
                <a:spcPts val="600"/>
              </a:spcAft>
            </a:pPr>
            <a:r>
              <a:rPr lang="en-US" sz="2900" dirty="0"/>
              <a:t>It’s very powerful for determining an appropriate distribution and can by applied to cases which Box-Cox transformation does </a:t>
            </a:r>
            <a:r>
              <a:rPr lang="en-US" sz="2800" dirty="0"/>
              <a:t>not fit. </a:t>
            </a:r>
            <a:endParaRPr lang="en-US" sz="2800" b="0" i="0" dirty="0">
              <a:effectLst/>
            </a:endParaRPr>
          </a:p>
        </p:txBody>
      </p:sp>
      <p:pic>
        <p:nvPicPr>
          <p:cNvPr id="2" name="Picture 1" descr="Shape&#10;&#10;Description automatically generated with medium confidence">
            <a:extLst>
              <a:ext uri="{FF2B5EF4-FFF2-40B4-BE49-F238E27FC236}">
                <a16:creationId xmlns:a16="http://schemas.microsoft.com/office/drawing/2014/main" id="{94546D38-203B-C8D0-E9A7-15DBBD9720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4278279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5F0E-F7F0-3EA3-D42E-592F0614BD5A}"/>
              </a:ext>
            </a:extLst>
          </p:cNvPr>
          <p:cNvSpPr>
            <a:spLocks noGrp="1"/>
          </p:cNvSpPr>
          <p:nvPr>
            <p:ph type="title"/>
          </p:nvPr>
        </p:nvSpPr>
        <p:spPr/>
        <p:txBody>
          <a:bodyPr/>
          <a:lstStyle/>
          <a:p>
            <a:r>
              <a:rPr lang="en-US" b="1" dirty="0">
                <a:solidFill>
                  <a:schemeClr val="accent1"/>
                </a:solidFill>
              </a:rPr>
              <a:t>Four types of Johnson Transforms</a:t>
            </a:r>
          </a:p>
        </p:txBody>
      </p:sp>
      <p:sp>
        <p:nvSpPr>
          <p:cNvPr id="3" name="Content Placeholder 2">
            <a:extLst>
              <a:ext uri="{FF2B5EF4-FFF2-40B4-BE49-F238E27FC236}">
                <a16:creationId xmlns:a16="http://schemas.microsoft.com/office/drawing/2014/main" id="{3D53FF1E-F911-6A5C-652A-E92CE2CBF5E4}"/>
              </a:ext>
            </a:extLst>
          </p:cNvPr>
          <p:cNvSpPr>
            <a:spLocks noGrp="1"/>
          </p:cNvSpPr>
          <p:nvPr>
            <p:ph idx="1"/>
          </p:nvPr>
        </p:nvSpPr>
        <p:spPr>
          <a:xfrm>
            <a:off x="838199" y="1690688"/>
            <a:ext cx="10515599" cy="4802187"/>
          </a:xfrm>
        </p:spPr>
        <p:txBody>
          <a:bodyPr>
            <a:noAutofit/>
          </a:bodyPr>
          <a:lstStyle/>
          <a:p>
            <a:r>
              <a:rPr lang="en-CA" sz="2000" dirty="0"/>
              <a:t>Four types: linear, cumulative probability, uniform, logit. </a:t>
            </a:r>
            <a:endParaRPr lang="en-US" sz="2000" dirty="0"/>
          </a:p>
          <a:p>
            <a:r>
              <a:rPr lang="en-US" sz="2000" dirty="0"/>
              <a:t>The linear transformation is the most common and simplest form of the Johnson Transformation. It transforms data by adding or subtracting a constant and then multiplying or dividing by another constant. This transformation creates a new variable that is linearly related to the original variable.</a:t>
            </a:r>
          </a:p>
          <a:p>
            <a:r>
              <a:rPr lang="en-US" sz="2000" dirty="0"/>
              <a:t>Cumulative probability transformations are used when you want to preserve information about how likely it is for values to fall above or below certain thresholds. These transformations are especially useful for extreme value analysis.</a:t>
            </a:r>
          </a:p>
          <a:p>
            <a:r>
              <a:rPr lang="en-US" sz="2000" dirty="0"/>
              <a:t>Uniform transformations are used when you want to create variables that are uniformly distributed between 0 and 1. These transformed variables can then be used in Monte Carlo simulations.</a:t>
            </a:r>
          </a:p>
          <a:p>
            <a:r>
              <a:rPr lang="en-US" sz="2000" dirty="0"/>
              <a:t>Logit transformations are used when you want to create dummy variables from categorical data. Dummy variables are commonly used in regression analysis.</a:t>
            </a:r>
          </a:p>
        </p:txBody>
      </p:sp>
      <p:pic>
        <p:nvPicPr>
          <p:cNvPr id="4" name="Picture 3" descr="Shape&#10;&#10;Description automatically generated with medium confidence">
            <a:extLst>
              <a:ext uri="{FF2B5EF4-FFF2-40B4-BE49-F238E27FC236}">
                <a16:creationId xmlns:a16="http://schemas.microsoft.com/office/drawing/2014/main" id="{1771D3EB-41D3-9CD2-DF3A-8895B15DF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340DC385-BCD2-12B8-E798-35213A3EE9B5}"/>
              </a:ext>
            </a:extLst>
          </p:cNvPr>
          <p:cNvSpPr>
            <a:spLocks noGrp="1"/>
          </p:cNvSpPr>
          <p:nvPr>
            <p:ph type="sldNum" sz="quarter" idx="12"/>
          </p:nvPr>
        </p:nvSpPr>
        <p:spPr/>
        <p:txBody>
          <a:bodyPr/>
          <a:lstStyle/>
          <a:p>
            <a:fld id="{998FC6E2-3800-4EB0-A18D-3856D6660061}" type="slidenum">
              <a:rPr lang="en-US" smtClean="0"/>
              <a:t>45</a:t>
            </a:fld>
            <a:endParaRPr lang="en-US"/>
          </a:p>
        </p:txBody>
      </p:sp>
    </p:spTree>
    <p:extLst>
      <p:ext uri="{BB962C8B-B14F-4D97-AF65-F5344CB8AC3E}">
        <p14:creationId xmlns:p14="http://schemas.microsoft.com/office/powerpoint/2010/main" val="39727421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8C9C-47C4-27C8-97F4-07411F49C305}"/>
              </a:ext>
            </a:extLst>
          </p:cNvPr>
          <p:cNvSpPr>
            <a:spLocks noGrp="1"/>
          </p:cNvSpPr>
          <p:nvPr>
            <p:ph type="title"/>
          </p:nvPr>
        </p:nvSpPr>
        <p:spPr/>
        <p:txBody>
          <a:bodyPr/>
          <a:lstStyle/>
          <a:p>
            <a:r>
              <a:rPr lang="en-CA" altLang="zh-CN" dirty="0"/>
              <a:t>R function to conduct transformation</a:t>
            </a:r>
            <a:endParaRPr lang="zh-CN" altLang="en-US" dirty="0"/>
          </a:p>
        </p:txBody>
      </p:sp>
      <p:sp>
        <p:nvSpPr>
          <p:cNvPr id="4" name="Slide Number Placeholder 3">
            <a:extLst>
              <a:ext uri="{FF2B5EF4-FFF2-40B4-BE49-F238E27FC236}">
                <a16:creationId xmlns:a16="http://schemas.microsoft.com/office/drawing/2014/main" id="{C28AB393-39F2-43A9-A4A2-DD56507D1A53}"/>
              </a:ext>
            </a:extLst>
          </p:cNvPr>
          <p:cNvSpPr>
            <a:spLocks noGrp="1"/>
          </p:cNvSpPr>
          <p:nvPr>
            <p:ph type="sldNum" sz="quarter" idx="12"/>
          </p:nvPr>
        </p:nvSpPr>
        <p:spPr/>
        <p:txBody>
          <a:bodyPr/>
          <a:lstStyle/>
          <a:p>
            <a:fld id="{998FC6E2-3800-4EB0-A18D-3856D6660061}" type="slidenum">
              <a:rPr lang="en-US" smtClean="0"/>
              <a:t>46</a:t>
            </a:fld>
            <a:endParaRPr lang="en-US"/>
          </a:p>
        </p:txBody>
      </p:sp>
      <p:pic>
        <p:nvPicPr>
          <p:cNvPr id="8" name="Picture 7">
            <a:extLst>
              <a:ext uri="{FF2B5EF4-FFF2-40B4-BE49-F238E27FC236}">
                <a16:creationId xmlns:a16="http://schemas.microsoft.com/office/drawing/2014/main" id="{F537E230-99BA-E91C-50D4-B421EA95E3AD}"/>
              </a:ext>
            </a:extLst>
          </p:cNvPr>
          <p:cNvPicPr>
            <a:picLocks noChangeAspect="1"/>
          </p:cNvPicPr>
          <p:nvPr/>
        </p:nvPicPr>
        <p:blipFill rotWithShape="1">
          <a:blip r:embed="rId2"/>
          <a:srcRect t="1173" b="1"/>
          <a:stretch/>
        </p:blipFill>
        <p:spPr>
          <a:xfrm>
            <a:off x="65048" y="1436758"/>
            <a:ext cx="5674411" cy="3148278"/>
          </a:xfrm>
          <a:prstGeom prst="rect">
            <a:avLst/>
          </a:prstGeom>
          <a:ln>
            <a:solidFill>
              <a:schemeClr val="tx1"/>
            </a:solidFill>
          </a:ln>
        </p:spPr>
      </p:pic>
      <p:pic>
        <p:nvPicPr>
          <p:cNvPr id="6" name="Content Placeholder 5">
            <a:extLst>
              <a:ext uri="{FF2B5EF4-FFF2-40B4-BE49-F238E27FC236}">
                <a16:creationId xmlns:a16="http://schemas.microsoft.com/office/drawing/2014/main" id="{C143AC17-D0C8-30F6-A259-0AADD284CC27}"/>
              </a:ext>
            </a:extLst>
          </p:cNvPr>
          <p:cNvPicPr>
            <a:picLocks noGrp="1" noChangeAspect="1"/>
          </p:cNvPicPr>
          <p:nvPr>
            <p:ph idx="1"/>
          </p:nvPr>
        </p:nvPicPr>
        <p:blipFill>
          <a:blip r:embed="rId3"/>
          <a:stretch>
            <a:fillRect/>
          </a:stretch>
        </p:blipFill>
        <p:spPr>
          <a:xfrm>
            <a:off x="5160617" y="2807473"/>
            <a:ext cx="6899965" cy="4050527"/>
          </a:xfrm>
          <a:ln>
            <a:solidFill>
              <a:schemeClr val="tx1"/>
            </a:solidFill>
          </a:ln>
        </p:spPr>
      </p:pic>
      <p:pic>
        <p:nvPicPr>
          <p:cNvPr id="3" name="Picture 2" descr="Shape&#10;&#10;Description automatically generated with medium confidence">
            <a:extLst>
              <a:ext uri="{FF2B5EF4-FFF2-40B4-BE49-F238E27FC236}">
                <a16:creationId xmlns:a16="http://schemas.microsoft.com/office/drawing/2014/main" id="{1FA48404-DCF0-D5A2-6C37-6DA5FB78FB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0519238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0FE5D-3EF9-DDAF-05DC-684C751C45E6}"/>
              </a:ext>
            </a:extLst>
          </p:cNvPr>
          <p:cNvSpPr>
            <a:spLocks noGrp="1"/>
          </p:cNvSpPr>
          <p:nvPr>
            <p:ph type="title"/>
          </p:nvPr>
        </p:nvSpPr>
        <p:spPr>
          <a:xfrm>
            <a:off x="3887130" y="601744"/>
            <a:ext cx="7855104" cy="1338696"/>
          </a:xfrm>
        </p:spPr>
        <p:txBody>
          <a:bodyPr>
            <a:normAutofit/>
          </a:bodyPr>
          <a:lstStyle/>
          <a:p>
            <a:r>
              <a:rPr lang="en-US" dirty="0"/>
              <a:t>When to use Data Transformation</a:t>
            </a:r>
          </a:p>
        </p:txBody>
      </p:sp>
      <p:pic>
        <p:nvPicPr>
          <p:cNvPr id="14" name="Picture 13" descr="Financial graphs on a dark display">
            <a:extLst>
              <a:ext uri="{FF2B5EF4-FFF2-40B4-BE49-F238E27FC236}">
                <a16:creationId xmlns:a16="http://schemas.microsoft.com/office/drawing/2014/main" id="{F0FE875D-7FF1-6B38-5327-B8E2E07D2F40}"/>
              </a:ext>
            </a:extLst>
          </p:cNvPr>
          <p:cNvPicPr>
            <a:picLocks noChangeAspect="1"/>
          </p:cNvPicPr>
          <p:nvPr/>
        </p:nvPicPr>
        <p:blipFill rotWithShape="1">
          <a:blip r:embed="rId2"/>
          <a:srcRect l="29986" r="3579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49496F5A-9EDD-99E2-3229-F35871A1ED21}"/>
              </a:ext>
            </a:extLst>
          </p:cNvPr>
          <p:cNvSpPr>
            <a:spLocks noGrp="1"/>
          </p:cNvSpPr>
          <p:nvPr>
            <p:ph idx="1"/>
          </p:nvPr>
        </p:nvSpPr>
        <p:spPr>
          <a:xfrm>
            <a:off x="3887130" y="2023539"/>
            <a:ext cx="8151541" cy="3900730"/>
          </a:xfrm>
        </p:spPr>
        <p:txBody>
          <a:bodyPr anchor="t">
            <a:noAutofit/>
          </a:bodyPr>
          <a:lstStyle/>
          <a:p>
            <a:r>
              <a:rPr lang="en-US" sz="1800" dirty="0"/>
              <a:t>1. When the data is non-normal</a:t>
            </a:r>
          </a:p>
          <a:p>
            <a:r>
              <a:rPr lang="en-US" sz="1800" dirty="0"/>
              <a:t>One reason to use data transformation is when the data is non-normal. Non-normal data is data that does not follow a normal distribution, which is a symmetrical bell-shaped curve. Many statistical tests assume that the data is normal, so transforming non-normal data can help to make the results of these tests more accurate.</a:t>
            </a:r>
          </a:p>
          <a:p>
            <a:r>
              <a:rPr lang="en-US" sz="1800" dirty="0"/>
              <a:t>2. When the data is skewed</a:t>
            </a:r>
          </a:p>
          <a:p>
            <a:r>
              <a:rPr lang="en-US" sz="1800" dirty="0"/>
              <a:t>Another reason to use data transformation is when the data is skewed. Skewed data is data that is not evenly distributed, with most of the values clustered around one side of the distribution. Skewed data can often be transformed into a more normal distribution, which can be helpful for statistical testing.</a:t>
            </a:r>
          </a:p>
          <a:p>
            <a:r>
              <a:rPr lang="en-US" sz="1800" dirty="0"/>
              <a:t>3. When the data has outliers</a:t>
            </a:r>
          </a:p>
          <a:p>
            <a:r>
              <a:rPr lang="en-US" sz="1800" dirty="0"/>
              <a:t>Outliers are extreme values that are significantly different from the rest of the data. When outliers are present, they can often have a significant impact on the results of statistical tests. Therefore, it can be helpful to transform the data in order to reduce the impact of outliers on the results.</a:t>
            </a:r>
          </a:p>
          <a:p>
            <a:endParaRPr lang="en-US" sz="1800" dirty="0"/>
          </a:p>
        </p:txBody>
      </p:sp>
      <p:sp>
        <p:nvSpPr>
          <p:cNvPr id="4" name="Slide Number Placeholder 3">
            <a:extLst>
              <a:ext uri="{FF2B5EF4-FFF2-40B4-BE49-F238E27FC236}">
                <a16:creationId xmlns:a16="http://schemas.microsoft.com/office/drawing/2014/main" id="{B6CB5DCD-3096-D93C-7DC9-342AFEEEE7CD}"/>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z="1000"/>
              <a:pPr>
                <a:spcAft>
                  <a:spcPts val="600"/>
                </a:spcAft>
              </a:pPr>
              <a:t>47</a:t>
            </a:fld>
            <a:endParaRPr lang="en-US" sz="1000"/>
          </a:p>
        </p:txBody>
      </p:sp>
      <p:pic>
        <p:nvPicPr>
          <p:cNvPr id="5" name="Picture 4" descr="Shape&#10;&#10;Description automatically generated with medium confidence">
            <a:extLst>
              <a:ext uri="{FF2B5EF4-FFF2-40B4-BE49-F238E27FC236}">
                <a16:creationId xmlns:a16="http://schemas.microsoft.com/office/drawing/2014/main" id="{B7A625BB-9490-630E-27DA-C7B1DBCF4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7634777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Financial graphs on a dark display">
            <a:extLst>
              <a:ext uri="{FF2B5EF4-FFF2-40B4-BE49-F238E27FC236}">
                <a16:creationId xmlns:a16="http://schemas.microsoft.com/office/drawing/2014/main" id="{F0FE875D-7FF1-6B38-5327-B8E2E07D2F40}"/>
              </a:ext>
            </a:extLst>
          </p:cNvPr>
          <p:cNvPicPr>
            <a:picLocks noChangeAspect="1"/>
          </p:cNvPicPr>
          <p:nvPr/>
        </p:nvPicPr>
        <p:blipFill rotWithShape="1">
          <a:blip r:embed="rId2"/>
          <a:srcRect l="29986" r="35795"/>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4" name="Slide Number Placeholder 3">
            <a:extLst>
              <a:ext uri="{FF2B5EF4-FFF2-40B4-BE49-F238E27FC236}">
                <a16:creationId xmlns:a16="http://schemas.microsoft.com/office/drawing/2014/main" id="{B6CB5DCD-3096-D93C-7DC9-342AFEEEE7CD}"/>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z="1000"/>
              <a:pPr>
                <a:spcAft>
                  <a:spcPts val="600"/>
                </a:spcAft>
              </a:pPr>
              <a:t>48</a:t>
            </a:fld>
            <a:endParaRPr lang="en-US" sz="1000"/>
          </a:p>
        </p:txBody>
      </p:sp>
      <p:sp>
        <p:nvSpPr>
          <p:cNvPr id="8" name="Content Placeholder 2">
            <a:extLst>
              <a:ext uri="{FF2B5EF4-FFF2-40B4-BE49-F238E27FC236}">
                <a16:creationId xmlns:a16="http://schemas.microsoft.com/office/drawing/2014/main" id="{35947B2F-E7B7-052F-5E21-FE9B17B104B2}"/>
              </a:ext>
            </a:extLst>
          </p:cNvPr>
          <p:cNvSpPr>
            <a:spLocks noGrp="1"/>
          </p:cNvSpPr>
          <p:nvPr>
            <p:ph idx="1"/>
          </p:nvPr>
        </p:nvSpPr>
        <p:spPr>
          <a:xfrm>
            <a:off x="4326674" y="2209309"/>
            <a:ext cx="7460165" cy="3900730"/>
          </a:xfrm>
        </p:spPr>
        <p:txBody>
          <a:bodyPr anchor="t">
            <a:noAutofit/>
          </a:bodyPr>
          <a:lstStyle/>
          <a:p>
            <a:r>
              <a:rPr lang="en-US" sz="1800" dirty="0"/>
              <a:t>4. When you want to compare two or more groups of data</a:t>
            </a:r>
          </a:p>
          <a:p>
            <a:r>
              <a:rPr lang="en-US" sz="1800" dirty="0"/>
              <a:t>Another reason to use transformation is when you want to compare two or more groups of data. Some statistical tests require that the groups being compared have equal variance, which is a measure of how spread out the values are within a group. Transforming the data can often help to equalize the variance between groups, which can make comparisons more accurate.</a:t>
            </a:r>
          </a:p>
          <a:p>
            <a:r>
              <a:rPr lang="en-US" sz="1800" dirty="0"/>
              <a:t>5. When you want to stabilize variance over time</a:t>
            </a:r>
          </a:p>
          <a:p>
            <a:r>
              <a:rPr lang="en-US" sz="1800" dirty="0"/>
              <a:t>If you have data that was collected over time, you may want to use transformation in order to stabilize variance over time. Variance stabilization helps to ensure that any changes in the mean are not due simply to changes in variance over time, which can make interpretation of results more difficult</a:t>
            </a:r>
          </a:p>
        </p:txBody>
      </p:sp>
      <p:sp>
        <p:nvSpPr>
          <p:cNvPr id="11" name="Title 1">
            <a:extLst>
              <a:ext uri="{FF2B5EF4-FFF2-40B4-BE49-F238E27FC236}">
                <a16:creationId xmlns:a16="http://schemas.microsoft.com/office/drawing/2014/main" id="{BE459E49-C591-2EA5-3B82-788D545BAD62}"/>
              </a:ext>
            </a:extLst>
          </p:cNvPr>
          <p:cNvSpPr txBox="1">
            <a:spLocks/>
          </p:cNvSpPr>
          <p:nvPr/>
        </p:nvSpPr>
        <p:spPr>
          <a:xfrm>
            <a:off x="3887130" y="601744"/>
            <a:ext cx="7855104" cy="13386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When to use Data Transformation</a:t>
            </a:r>
            <a:endParaRPr lang="en-US" dirty="0"/>
          </a:p>
        </p:txBody>
      </p:sp>
      <p:pic>
        <p:nvPicPr>
          <p:cNvPr id="2" name="Picture 1" descr="Shape&#10;&#10;Description automatically generated with medium confidence">
            <a:extLst>
              <a:ext uri="{FF2B5EF4-FFF2-40B4-BE49-F238E27FC236}">
                <a16:creationId xmlns:a16="http://schemas.microsoft.com/office/drawing/2014/main" id="{C702C50C-B857-CEFF-7594-7ECDE5CAF0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41744457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7634-69F0-38E7-E4C1-6B8A389B476C}"/>
              </a:ext>
            </a:extLst>
          </p:cNvPr>
          <p:cNvSpPr>
            <a:spLocks noGrp="1"/>
          </p:cNvSpPr>
          <p:nvPr>
            <p:ph type="title"/>
          </p:nvPr>
        </p:nvSpPr>
        <p:spPr/>
        <p:txBody>
          <a:bodyPr/>
          <a:lstStyle/>
          <a:p>
            <a:r>
              <a:rPr lang="en-CA" sz="4400" dirty="0">
                <a:solidFill>
                  <a:srgbClr val="0070C0"/>
                </a:solidFill>
                <a:latin typeface="+mj-lt"/>
              </a:rPr>
              <a:t>Summary of model diagnostics</a:t>
            </a:r>
            <a:endParaRPr lang="en-US" dirty="0"/>
          </a:p>
        </p:txBody>
      </p:sp>
      <p:sp>
        <p:nvSpPr>
          <p:cNvPr id="4" name="Slide Number Placeholder 3">
            <a:extLst>
              <a:ext uri="{FF2B5EF4-FFF2-40B4-BE49-F238E27FC236}">
                <a16:creationId xmlns:a16="http://schemas.microsoft.com/office/drawing/2014/main" id="{82651785-DB74-B202-D1A0-837B226A2597}"/>
              </a:ext>
            </a:extLst>
          </p:cNvPr>
          <p:cNvSpPr>
            <a:spLocks noGrp="1"/>
          </p:cNvSpPr>
          <p:nvPr>
            <p:ph type="sldNum" sz="quarter" idx="12"/>
          </p:nvPr>
        </p:nvSpPr>
        <p:spPr/>
        <p:txBody>
          <a:bodyPr/>
          <a:lstStyle/>
          <a:p>
            <a:fld id="{998FC6E2-3800-4EB0-A18D-3856D6660061}" type="slidenum">
              <a:rPr lang="en-US" smtClean="0"/>
              <a:t>49</a:t>
            </a:fld>
            <a:endParaRPr lang="en-US"/>
          </a:p>
        </p:txBody>
      </p:sp>
      <p:graphicFrame>
        <p:nvGraphicFramePr>
          <p:cNvPr id="6" name="Table 5">
            <a:extLst>
              <a:ext uri="{FF2B5EF4-FFF2-40B4-BE49-F238E27FC236}">
                <a16:creationId xmlns:a16="http://schemas.microsoft.com/office/drawing/2014/main" id="{8B027934-94F0-40FE-4FE4-36C085AFC3D0}"/>
              </a:ext>
            </a:extLst>
          </p:cNvPr>
          <p:cNvGraphicFramePr>
            <a:graphicFrameLocks/>
          </p:cNvGraphicFramePr>
          <p:nvPr>
            <p:extLst>
              <p:ext uri="{D42A27DB-BD31-4B8C-83A1-F6EECF244321}">
                <p14:modId xmlns:p14="http://schemas.microsoft.com/office/powerpoint/2010/main" val="1965993667"/>
              </p:ext>
            </p:extLst>
          </p:nvPr>
        </p:nvGraphicFramePr>
        <p:xfrm>
          <a:off x="189571" y="1337948"/>
          <a:ext cx="11812858" cy="5520052"/>
        </p:xfrm>
        <a:graphic>
          <a:graphicData uri="http://schemas.openxmlformats.org/drawingml/2006/table">
            <a:tbl>
              <a:tblPr firstRow="1" bandRow="1">
                <a:tableStyleId>{69012ECD-51FC-41F1-AA8D-1B2483CD663E}</a:tableStyleId>
              </a:tblPr>
              <a:tblGrid>
                <a:gridCol w="345688">
                  <a:extLst>
                    <a:ext uri="{9D8B030D-6E8A-4147-A177-3AD203B41FA5}">
                      <a16:colId xmlns:a16="http://schemas.microsoft.com/office/drawing/2014/main" val="2649797661"/>
                    </a:ext>
                  </a:extLst>
                </a:gridCol>
                <a:gridCol w="1583918">
                  <a:extLst>
                    <a:ext uri="{9D8B030D-6E8A-4147-A177-3AD203B41FA5}">
                      <a16:colId xmlns:a16="http://schemas.microsoft.com/office/drawing/2014/main" val="451808885"/>
                    </a:ext>
                  </a:extLst>
                </a:gridCol>
                <a:gridCol w="2709301">
                  <a:extLst>
                    <a:ext uri="{9D8B030D-6E8A-4147-A177-3AD203B41FA5}">
                      <a16:colId xmlns:a16="http://schemas.microsoft.com/office/drawing/2014/main" val="4028149674"/>
                    </a:ext>
                  </a:extLst>
                </a:gridCol>
                <a:gridCol w="3568391">
                  <a:extLst>
                    <a:ext uri="{9D8B030D-6E8A-4147-A177-3AD203B41FA5}">
                      <a16:colId xmlns:a16="http://schemas.microsoft.com/office/drawing/2014/main" val="682233115"/>
                    </a:ext>
                  </a:extLst>
                </a:gridCol>
                <a:gridCol w="3605560">
                  <a:extLst>
                    <a:ext uri="{9D8B030D-6E8A-4147-A177-3AD203B41FA5}">
                      <a16:colId xmlns:a16="http://schemas.microsoft.com/office/drawing/2014/main" val="1826626529"/>
                    </a:ext>
                  </a:extLst>
                </a:gridCol>
              </a:tblGrid>
              <a:tr h="338452">
                <a:tc>
                  <a:txBody>
                    <a:bodyPr/>
                    <a:lstStyle/>
                    <a:p>
                      <a:endParaRPr lang="en-US" sz="1600"/>
                    </a:p>
                  </a:txBody>
                  <a:tcPr/>
                </a:tc>
                <a:tc>
                  <a:txBody>
                    <a:bodyPr/>
                    <a:lstStyle/>
                    <a:p>
                      <a:r>
                        <a:rPr lang="en-US" sz="1600" dirty="0"/>
                        <a:t>Assumptions</a:t>
                      </a:r>
                    </a:p>
                  </a:txBody>
                  <a:tcPr/>
                </a:tc>
                <a:tc>
                  <a:txBody>
                    <a:bodyPr/>
                    <a:lstStyle/>
                    <a:p>
                      <a:r>
                        <a:rPr lang="en-US" sz="1600" dirty="0"/>
                        <a:t>Descriptions</a:t>
                      </a:r>
                    </a:p>
                  </a:txBody>
                  <a:tcPr/>
                </a:tc>
                <a:tc>
                  <a:txBody>
                    <a:bodyPr/>
                    <a:lstStyle/>
                    <a:p>
                      <a:r>
                        <a:rPr lang="en-US" sz="1600" dirty="0"/>
                        <a:t>Measurements</a:t>
                      </a:r>
                    </a:p>
                  </a:txBody>
                  <a:tcPr/>
                </a:tc>
                <a:tc>
                  <a:txBody>
                    <a:bodyPr/>
                    <a:lstStyle/>
                    <a:p>
                      <a:r>
                        <a:rPr lang="en-US" sz="1600" dirty="0"/>
                        <a:t>Potential actions</a:t>
                      </a:r>
                    </a:p>
                  </a:txBody>
                  <a:tcPr/>
                </a:tc>
                <a:extLst>
                  <a:ext uri="{0D108BD9-81ED-4DB2-BD59-A6C34878D82A}">
                    <a16:rowId xmlns:a16="http://schemas.microsoft.com/office/drawing/2014/main" val="2621494825"/>
                  </a:ext>
                </a:extLst>
              </a:tr>
              <a:tr h="0">
                <a:tc>
                  <a:txBody>
                    <a:bodyPr/>
                    <a:lstStyle/>
                    <a:p>
                      <a:r>
                        <a:rPr lang="en-US" sz="1600" dirty="0"/>
                        <a:t>1</a:t>
                      </a:r>
                    </a:p>
                  </a:txBody>
                  <a:tcPr/>
                </a:tc>
                <a:tc>
                  <a:txBody>
                    <a:bodyPr/>
                    <a:lstStyle/>
                    <a:p>
                      <a:r>
                        <a:rPr lang="en-US" sz="1600" kern="1200" dirty="0">
                          <a:solidFill>
                            <a:schemeClr val="tx1"/>
                          </a:solidFill>
                          <a:latin typeface="+mn-lt"/>
                          <a:ea typeface="+mn-ea"/>
                          <a:cs typeface="+mn-cs"/>
                        </a:rPr>
                        <a:t>Linearity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Relationships between all predictors and the response are linear</a:t>
                      </a:r>
                    </a:p>
                  </a:txBody>
                  <a:tcPr/>
                </a:tc>
                <a:tc>
                  <a:txBody>
                    <a:bodyPr/>
                    <a:lstStyle/>
                    <a:p>
                      <a:r>
                        <a:rPr lang="en-US" sz="1600" dirty="0"/>
                        <a:t>1. residuals – fitted y values plot</a:t>
                      </a:r>
                    </a:p>
                  </a:txBody>
                  <a:tcPr/>
                </a:tc>
                <a:tc>
                  <a:txBody>
                    <a:bodyPr/>
                    <a:lstStyle/>
                    <a:p>
                      <a:r>
                        <a:rPr lang="en-US" sz="1600" dirty="0"/>
                        <a:t>Add high order terms or transform data</a:t>
                      </a:r>
                    </a:p>
                  </a:txBody>
                  <a:tcPr/>
                </a:tc>
                <a:extLst>
                  <a:ext uri="{0D108BD9-81ED-4DB2-BD59-A6C34878D82A}">
                    <a16:rowId xmlns:a16="http://schemas.microsoft.com/office/drawing/2014/main" val="3953132045"/>
                  </a:ext>
                </a:extLst>
              </a:tr>
              <a:tr h="332060">
                <a:tc>
                  <a:txBody>
                    <a:bodyPr/>
                    <a:lstStyle/>
                    <a:p>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of observations</a:t>
                      </a:r>
                    </a:p>
                  </a:txBody>
                  <a:tcPr/>
                </a:tc>
                <a:tc>
                  <a:txBody>
                    <a:bodyPr/>
                    <a:lstStyle/>
                    <a:p>
                      <a:r>
                        <a:rPr lang="en-US" sz="1600" dirty="0"/>
                        <a:t>1. </a:t>
                      </a:r>
                      <a:r>
                        <a:rPr lang="en-US" altLang="zh-CN" sz="1600" dirty="0"/>
                        <a:t>Residuals</a:t>
                      </a:r>
                      <a:r>
                        <a:rPr lang="zh-CN" altLang="en-US" sz="1600" dirty="0"/>
                        <a:t> </a:t>
                      </a:r>
                      <a:r>
                        <a:rPr lang="en-US" altLang="zh-CN" sz="1600" dirty="0"/>
                        <a:t>vs</a:t>
                      </a:r>
                      <a:r>
                        <a:rPr lang="zh-CN" altLang="en-US" sz="1600" dirty="0"/>
                        <a:t> </a:t>
                      </a:r>
                      <a:r>
                        <a:rPr lang="en-US" altLang="zh-CN" sz="1600" dirty="0"/>
                        <a:t>predictors</a:t>
                      </a:r>
                      <a:endParaRPr lang="en-US" sz="1600" dirty="0"/>
                    </a:p>
                  </a:txBody>
                  <a:tcPr/>
                </a:tc>
                <a:tc>
                  <a:txBody>
                    <a:bodyPr/>
                    <a:lstStyle/>
                    <a:p>
                      <a:r>
                        <a:rPr lang="en-US" sz="1600" dirty="0"/>
                        <a:t>Use other models than MLR</a:t>
                      </a:r>
                    </a:p>
                  </a:txBody>
                  <a:tcPr/>
                </a:tc>
                <a:extLst>
                  <a:ext uri="{0D108BD9-81ED-4DB2-BD59-A6C34878D82A}">
                    <a16:rowId xmlns:a16="http://schemas.microsoft.com/office/drawing/2014/main" val="159633041"/>
                  </a:ext>
                </a:extLst>
              </a:tr>
              <a:tr h="332060">
                <a:tc>
                  <a:txBody>
                    <a:bodyPr/>
                    <a:lstStyle/>
                    <a:p>
                      <a:r>
                        <a:rPr lang="en-US" sz="1600" dirty="0"/>
                        <a:t>3</a:t>
                      </a:r>
                    </a:p>
                  </a:txBody>
                  <a:tcPr/>
                </a:tc>
                <a:tc>
                  <a:txBody>
                    <a:bodyPr/>
                    <a:lstStyle/>
                    <a:p>
                      <a:pPr marL="0" indent="0">
                        <a:buNone/>
                      </a:pPr>
                      <a:r>
                        <a:rPr lang="en-CA" sz="1600" kern="1200" dirty="0">
                          <a:solidFill>
                            <a:schemeClr val="tx1"/>
                          </a:solidFill>
                          <a:latin typeface="+mn-lt"/>
                          <a:ea typeface="+mn-ea"/>
                          <a:cs typeface="+mn-cs"/>
                        </a:rPr>
                        <a:t>Equal Variance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has equal variance given any values of independent variables</a:t>
                      </a:r>
                    </a:p>
                  </a:txBody>
                  <a:tcPr/>
                </a:tc>
                <a:tc>
                  <a:txBody>
                    <a:bodyPr/>
                    <a:lstStyle/>
                    <a:p>
                      <a:pPr marL="342900" indent="-342900">
                        <a:buAutoNum type="arabicPeriod"/>
                      </a:pPr>
                      <a:r>
                        <a:rPr lang="en-US" sz="1600" kern="1200" dirty="0">
                          <a:solidFill>
                            <a:schemeClr val="tx1"/>
                          </a:solidFill>
                          <a:latin typeface="+mn-lt"/>
                          <a:ea typeface="+mn-ea"/>
                          <a:cs typeface="+mn-cs"/>
                        </a:rPr>
                        <a:t>Scale-Location plot. [square root of standardized residuals – fitted y values plot]</a:t>
                      </a:r>
                    </a:p>
                    <a:p>
                      <a:pPr marL="342900" indent="-342900">
                        <a:buAutoNum type="arabicPeriod"/>
                      </a:pPr>
                      <a:r>
                        <a:rPr lang="en-US" sz="1600" kern="1200" dirty="0">
                          <a:solidFill>
                            <a:schemeClr val="tx1"/>
                          </a:solidFill>
                          <a:latin typeface="+mn-lt"/>
                          <a:ea typeface="+mn-ea"/>
                          <a:cs typeface="+mn-cs"/>
                        </a:rPr>
                        <a:t>Breusch-Pagan test (H0: no hetero)</a:t>
                      </a:r>
                    </a:p>
                  </a:txBody>
                  <a:tcPr/>
                </a:tc>
                <a:tc>
                  <a:txBody>
                    <a:bodyPr/>
                    <a:lstStyle/>
                    <a:p>
                      <a:r>
                        <a:rPr lang="en-US" sz="1600" dirty="0"/>
                        <a:t>Add high order terms or transform data</a:t>
                      </a:r>
                    </a:p>
                  </a:txBody>
                  <a:tcPr/>
                </a:tc>
                <a:extLst>
                  <a:ext uri="{0D108BD9-81ED-4DB2-BD59-A6C34878D82A}">
                    <a16:rowId xmlns:a16="http://schemas.microsoft.com/office/drawing/2014/main" val="2160156657"/>
                  </a:ext>
                </a:extLst>
              </a:tr>
              <a:tr h="332060">
                <a:tc>
                  <a:txBody>
                    <a:bodyPr/>
                    <a:lstStyle/>
                    <a:p>
                      <a:r>
                        <a:rPr lang="en-US" sz="1600" dirty="0"/>
                        <a:t>4</a:t>
                      </a:r>
                    </a:p>
                  </a:txBody>
                  <a:tcPr/>
                </a:tc>
                <a:tc>
                  <a:txBody>
                    <a:bodyPr/>
                    <a:lstStyle/>
                    <a:p>
                      <a:pPr marL="0" indent="0">
                        <a:buNone/>
                      </a:pPr>
                      <a:r>
                        <a:rPr lang="en-CA" sz="1600" kern="1200" dirty="0">
                          <a:solidFill>
                            <a:schemeClr val="tx1"/>
                          </a:solidFill>
                          <a:latin typeface="+mn-lt"/>
                          <a:ea typeface="+mn-ea"/>
                          <a:cs typeface="+mn-cs"/>
                        </a:rPr>
                        <a:t>Normality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is normally distributed</a:t>
                      </a:r>
                    </a:p>
                  </a:txBody>
                  <a:tcPr/>
                </a:tc>
                <a:tc>
                  <a:txBody>
                    <a:bodyPr/>
                    <a:lstStyle/>
                    <a:p>
                      <a:pPr marL="342900" indent="-342900">
                        <a:buFont typeface="+mj-lt"/>
                        <a:buAutoNum type="arabicPeriod"/>
                      </a:pPr>
                      <a:r>
                        <a:rPr lang="en-US" sz="1600" kern="1200" dirty="0">
                          <a:solidFill>
                            <a:schemeClr val="tx1"/>
                          </a:solidFill>
                          <a:latin typeface="+mn-lt"/>
                          <a:ea typeface="+mn-ea"/>
                          <a:cs typeface="+mn-cs"/>
                        </a:rPr>
                        <a:t>Histogram </a:t>
                      </a:r>
                    </a:p>
                    <a:p>
                      <a:pPr marL="342900" indent="-342900">
                        <a:buFont typeface="+mj-lt"/>
                        <a:buAutoNum type="arabicPeriod"/>
                      </a:pPr>
                      <a:r>
                        <a:rPr lang="en-US" sz="1600" kern="1200" dirty="0">
                          <a:solidFill>
                            <a:schemeClr val="tx1"/>
                          </a:solidFill>
                          <a:latin typeface="+mn-lt"/>
                          <a:ea typeface="+mn-ea"/>
                          <a:cs typeface="+mn-cs"/>
                        </a:rPr>
                        <a:t>Q-Q plot</a:t>
                      </a:r>
                    </a:p>
                    <a:p>
                      <a:pPr marL="342900" indent="-342900">
                        <a:buFont typeface="+mj-lt"/>
                        <a:buAutoNum type="arabicPeriod"/>
                      </a:pPr>
                      <a:r>
                        <a:rPr lang="en-US" sz="1600" kern="1200" dirty="0">
                          <a:solidFill>
                            <a:schemeClr val="tx1"/>
                          </a:solidFill>
                          <a:latin typeface="+mn-lt"/>
                          <a:ea typeface="+mn-ea"/>
                          <a:cs typeface="+mn-cs"/>
                        </a:rPr>
                        <a:t>Kolmogorov-Smirnov test</a:t>
                      </a:r>
                    </a:p>
                    <a:p>
                      <a:pPr marL="342900" indent="-342900">
                        <a:buFont typeface="+mj-lt"/>
                        <a:buAutoNum type="arabicPeriod"/>
                      </a:pPr>
                      <a:r>
                        <a:rPr lang="en-US" sz="1600" kern="1200" dirty="0">
                          <a:solidFill>
                            <a:schemeClr val="tx1"/>
                          </a:solidFill>
                          <a:latin typeface="+mn-lt"/>
                          <a:ea typeface="+mn-ea"/>
                          <a:cs typeface="+mn-cs"/>
                        </a:rPr>
                        <a:t>Shapiro-Wilk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Add high order terms or transform data</a:t>
                      </a:r>
                    </a:p>
                    <a:p>
                      <a:endParaRPr lang="en-US" sz="1600" dirty="0"/>
                    </a:p>
                  </a:txBody>
                  <a:tcPr/>
                </a:tc>
                <a:extLst>
                  <a:ext uri="{0D108BD9-81ED-4DB2-BD59-A6C34878D82A}">
                    <a16:rowId xmlns:a16="http://schemas.microsoft.com/office/drawing/2014/main" val="3689367176"/>
                  </a:ext>
                </a:extLst>
              </a:tr>
              <a:tr h="332060">
                <a:tc>
                  <a:txBody>
                    <a:bodyPr/>
                    <a:lstStyle/>
                    <a:p>
                      <a:r>
                        <a:rPr lang="en-US" sz="1600" dirty="0"/>
                        <a:t>5</a:t>
                      </a:r>
                    </a:p>
                  </a:txBody>
                  <a:tcPr/>
                </a:tc>
                <a:tc>
                  <a:txBody>
                    <a:bodyPr/>
                    <a:lstStyle/>
                    <a:p>
                      <a:r>
                        <a:rPr lang="en-CA" sz="1600" dirty="0"/>
                        <a:t>Multicollinearity</a:t>
                      </a:r>
                      <a:endParaRPr lang="en-US" sz="1600" dirty="0"/>
                    </a:p>
                  </a:txBody>
                  <a:tcPr/>
                </a:tc>
                <a:tc>
                  <a:txBody>
                    <a:bodyPr/>
                    <a:lstStyle/>
                    <a:p>
                      <a:r>
                        <a:rPr lang="en-CA" sz="1600" dirty="0"/>
                        <a:t>No perfect collinearity and non-zero variance of independent variables</a:t>
                      </a:r>
                    </a:p>
                  </a:txBody>
                  <a:tcPr/>
                </a:tc>
                <a:tc>
                  <a:txBody>
                    <a:bodyPr/>
                    <a:lstStyle/>
                    <a:p>
                      <a:pPr marL="342900" indent="-342900">
                        <a:buFont typeface="+mj-lt"/>
                        <a:buAutoNum type="arabicPeriod"/>
                      </a:pPr>
                      <a:r>
                        <a:rPr lang="en-US" sz="1600" dirty="0"/>
                        <a:t>Variance Inflation Factors (VIF)</a:t>
                      </a:r>
                    </a:p>
                  </a:txBody>
                  <a:tcPr/>
                </a:tc>
                <a:tc>
                  <a:txBody>
                    <a:bodyPr/>
                    <a:lstStyle/>
                    <a:p>
                      <a:pPr marL="0" indent="0">
                        <a:buFont typeface="Arial" panose="020B0604020202020204" pitchFamily="34" charset="0"/>
                        <a:buNone/>
                      </a:pPr>
                      <a:r>
                        <a:rPr lang="en-CA" sz="1600" dirty="0"/>
                        <a:t>- Drop one of the problematic variables </a:t>
                      </a:r>
                    </a:p>
                    <a:p>
                      <a:pPr marL="0" indent="0">
                        <a:buFont typeface="Arial" panose="020B0604020202020204" pitchFamily="34" charset="0"/>
                        <a:buNone/>
                      </a:pPr>
                      <a:r>
                        <a:rPr lang="en-CA" sz="1600" dirty="0"/>
                        <a:t>- Combine colinear predictors to form a new predictor</a:t>
                      </a:r>
                      <a:endParaRPr lang="en-US" sz="1600" dirty="0"/>
                    </a:p>
                  </a:txBody>
                  <a:tcPr/>
                </a:tc>
                <a:extLst>
                  <a:ext uri="{0D108BD9-81ED-4DB2-BD59-A6C34878D82A}">
                    <a16:rowId xmlns:a16="http://schemas.microsoft.com/office/drawing/2014/main" val="1248712344"/>
                  </a:ext>
                </a:extLst>
              </a:tr>
              <a:tr h="332060">
                <a:tc>
                  <a:txBody>
                    <a:bodyPr/>
                    <a:lstStyle/>
                    <a:p>
                      <a:r>
                        <a:rPr lang="en-US" sz="1600" dirty="0"/>
                        <a:t>6</a:t>
                      </a:r>
                    </a:p>
                  </a:txBody>
                  <a:tcPr/>
                </a:tc>
                <a:tc>
                  <a:txBody>
                    <a:bodyPr/>
                    <a:lstStyle/>
                    <a:p>
                      <a:r>
                        <a:rPr lang="en-CA" sz="1600" dirty="0"/>
                        <a:t>Outlier</a:t>
                      </a:r>
                      <a:endParaRPr lang="en-US" sz="1600" dirty="0"/>
                    </a:p>
                  </a:txBody>
                  <a:tcPr/>
                </a:tc>
                <a:tc>
                  <a:txBody>
                    <a:bodyPr/>
                    <a:lstStyle/>
                    <a:p>
                      <a:r>
                        <a:rPr lang="en-US" sz="1600" dirty="0"/>
                        <a:t>Far away from other data points</a:t>
                      </a:r>
                    </a:p>
                  </a:txBody>
                  <a:tcPr/>
                </a:tc>
                <a:tc>
                  <a:txBody>
                    <a:bodyPr/>
                    <a:lstStyle/>
                    <a:p>
                      <a:pPr marL="342900" indent="-342900">
                        <a:buAutoNum type="arabicPeriod"/>
                      </a:pPr>
                      <a:r>
                        <a:rPr lang="en-US" sz="1600" dirty="0"/>
                        <a:t>Leverage values</a:t>
                      </a:r>
                    </a:p>
                    <a:p>
                      <a:pPr marL="342900" indent="-342900">
                        <a:buAutoNum type="arabicPeriod"/>
                      </a:pPr>
                      <a:r>
                        <a:rPr lang="en-US" sz="1600" dirty="0"/>
                        <a:t>Cook’s distance</a:t>
                      </a:r>
                    </a:p>
                  </a:txBody>
                  <a:tcPr/>
                </a:tc>
                <a:tc>
                  <a:txBody>
                    <a:bodyPr/>
                    <a:lstStyle/>
                    <a:p>
                      <a:r>
                        <a:rPr lang="en-CA" sz="1600" dirty="0"/>
                        <a:t>- Exclude them to see the effects on regression models</a:t>
                      </a:r>
                      <a:endParaRPr lang="en-US" sz="1600" dirty="0"/>
                    </a:p>
                    <a:p>
                      <a:r>
                        <a:rPr lang="en-US" sz="1600" dirty="0"/>
                        <a:t>- Check data points</a:t>
                      </a:r>
                    </a:p>
                  </a:txBody>
                  <a:tcPr/>
                </a:tc>
                <a:extLst>
                  <a:ext uri="{0D108BD9-81ED-4DB2-BD59-A6C34878D82A}">
                    <a16:rowId xmlns:a16="http://schemas.microsoft.com/office/drawing/2014/main" val="3958891018"/>
                  </a:ext>
                </a:extLst>
              </a:tr>
            </a:tbl>
          </a:graphicData>
        </a:graphic>
      </p:graphicFrame>
      <p:pic>
        <p:nvPicPr>
          <p:cNvPr id="3" name="Picture 2" descr="Shape&#10;&#10;Description automatically generated with medium confidence">
            <a:extLst>
              <a:ext uri="{FF2B5EF4-FFF2-40B4-BE49-F238E27FC236}">
                <a16:creationId xmlns:a16="http://schemas.microsoft.com/office/drawing/2014/main" id="{D13745B5-7431-80C0-ABC9-706FA6ABA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603226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3FCB62-C8D7-D8FD-D091-C1E9A0BCF8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r="5882" b="-1"/>
          <a:stretch/>
        </p:blipFill>
        <p:spPr>
          <a:xfrm>
            <a:off x="2522356" y="10"/>
            <a:ext cx="9669642" cy="6857990"/>
          </a:xfrm>
          <a:prstGeom prst="rect">
            <a:avLst/>
          </a:prstGeom>
        </p:spPr>
      </p:pic>
      <p:sp>
        <p:nvSpPr>
          <p:cNvPr id="24" name="Rectangle 12">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38200" y="365125"/>
            <a:ext cx="3822189" cy="1899912"/>
          </a:xfrm>
        </p:spPr>
        <p:txBody>
          <a:bodyPr>
            <a:normAutofit/>
          </a:bodyPr>
          <a:lstStyle/>
          <a:p>
            <a:r>
              <a:rPr lang="en-US" sz="400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38200" y="2434201"/>
            <a:ext cx="3822189" cy="3742762"/>
          </a:xfrm>
        </p:spPr>
        <p:txBody>
          <a:bodyPr>
            <a:normAutofit/>
          </a:bodyPr>
          <a:lstStyle/>
          <a:p>
            <a:r>
              <a:rPr lang="en-US" sz="2000"/>
              <a:t>Questions OR Comments?</a:t>
            </a:r>
          </a:p>
          <a:p>
            <a:endParaRPr lang="en-US" sz="2000"/>
          </a:p>
          <a:p>
            <a:r>
              <a:rPr lang="en-US" sz="2000"/>
              <a:t>Slack channel: section2-course-documents</a:t>
            </a:r>
          </a:p>
          <a:p>
            <a:r>
              <a:rPr lang="en-US" sz="2000"/>
              <a:t>Email: </a:t>
            </a:r>
            <a:r>
              <a:rPr lang="en-CA" sz="2000" u="sng">
                <a:effectLst/>
                <a:latin typeface="Calibri" panose="020F0502020204030204" pitchFamily="34" charset="0"/>
                <a:ea typeface="SimSun" panose="02010600030101010101" pitchFamily="2" charset="-122"/>
                <a:hlinkClick r:id="rId4">
                  <a:extLst>
                    <a:ext uri="{A12FA001-AC4F-418D-AE19-62706E023703}">
                      <ahyp:hlinkClr xmlns:ahyp="http://schemas.microsoft.com/office/drawing/2018/hyperlinkcolor" val="tx"/>
                    </a:ext>
                  </a:extLst>
                </a:hlinkClick>
              </a:rPr>
              <a:t>qing.li2@uclagary.ca</a:t>
            </a:r>
            <a:endParaRPr lang="en-CA" sz="2000" u="sng">
              <a:effectLst/>
              <a:latin typeface="Calibri" panose="020F0502020204030204" pitchFamily="34" charset="0"/>
              <a:ea typeface="SimSun" panose="02010600030101010101" pitchFamily="2" charset="-122"/>
            </a:endParaRPr>
          </a:p>
          <a:p>
            <a:endParaRPr lang="en-US" sz="2000"/>
          </a:p>
          <a:p>
            <a:pPr marL="457200" lvl="1" indent="0">
              <a:buNone/>
            </a:pPr>
            <a:r>
              <a:rPr lang="en-US" sz="20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solidFill>
                  <a:srgbClr val="FFFFFF"/>
                </a:solidFill>
              </a:rPr>
              <a:pPr>
                <a:spcAft>
                  <a:spcPts val="600"/>
                </a:spcAft>
              </a:pPr>
              <a:t>50</a:t>
            </a:fld>
            <a:endParaRPr lang="en-US">
              <a:solidFill>
                <a:srgbClr val="FFFFFF"/>
              </a:solidFill>
            </a:endParaRPr>
          </a:p>
        </p:txBody>
      </p:sp>
    </p:spTree>
    <p:extLst>
      <p:ext uri="{BB962C8B-B14F-4D97-AF65-F5344CB8AC3E}">
        <p14:creationId xmlns:p14="http://schemas.microsoft.com/office/powerpoint/2010/main" val="334976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chemeClr val="bg1"/>
                </a:solidFill>
              </a:rPr>
              <a:t>Lecture 7: Multiple regression diagnostics: </a:t>
            </a:r>
            <a:r>
              <a:rPr lang="en-CA" sz="4800" dirty="0">
                <a:solidFill>
                  <a:schemeClr val="bg1"/>
                </a:solidFill>
              </a:rPr>
              <a:t>identify multicollinearity and outliers, apply data transformation</a:t>
            </a:r>
            <a:endParaRPr lang="en-US" sz="4800" dirty="0">
              <a:solidFill>
                <a:schemeClr val="bg1"/>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ED35D9-CFE0-21F6-E263-28824B6F87F3}"/>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E312-9AC6-8FAC-C4BC-DFAD299C92A3}"/>
              </a:ext>
            </a:extLst>
          </p:cNvPr>
          <p:cNvSpPr>
            <a:spLocks noGrp="1"/>
          </p:cNvSpPr>
          <p:nvPr>
            <p:ph type="title"/>
          </p:nvPr>
        </p:nvSpPr>
        <p:spPr/>
        <p:txBody>
          <a:bodyPr/>
          <a:lstStyle/>
          <a:p>
            <a:r>
              <a:rPr lang="en-US" dirty="0"/>
              <a:t>Plots</a:t>
            </a:r>
          </a:p>
        </p:txBody>
      </p:sp>
      <p:sp>
        <p:nvSpPr>
          <p:cNvPr id="3" name="Content Placeholder 2">
            <a:extLst>
              <a:ext uri="{FF2B5EF4-FFF2-40B4-BE49-F238E27FC236}">
                <a16:creationId xmlns:a16="http://schemas.microsoft.com/office/drawing/2014/main" id="{1C7486EA-F453-87AC-1CFD-A5811021E145}"/>
              </a:ext>
            </a:extLst>
          </p:cNvPr>
          <p:cNvSpPr>
            <a:spLocks noGrp="1"/>
          </p:cNvSpPr>
          <p:nvPr>
            <p:ph sz="half" idx="1"/>
          </p:nvPr>
        </p:nvSpPr>
        <p:spPr/>
        <p:txBody>
          <a:bodyPr>
            <a:normAutofit lnSpcReduction="10000"/>
          </a:bodyPr>
          <a:lstStyle/>
          <a:p>
            <a:r>
              <a:rPr lang="en-US" dirty="0"/>
              <a:t>R: plot()</a:t>
            </a:r>
          </a:p>
          <a:p>
            <a:r>
              <a:rPr lang="en-US" dirty="0"/>
              <a:t>Pros:</a:t>
            </a:r>
          </a:p>
          <a:p>
            <a:pPr lvl="1"/>
            <a:r>
              <a:rPr lang="en-US" dirty="0"/>
              <a:t>Easy to write and learn by heart</a:t>
            </a:r>
          </a:p>
          <a:p>
            <a:r>
              <a:rPr lang="en-US" dirty="0"/>
              <a:t>Cons:</a:t>
            </a:r>
          </a:p>
          <a:p>
            <a:pPr lvl="1"/>
            <a:r>
              <a:rPr lang="en-US" dirty="0"/>
              <a:t>Does not incorporate advanced functions such as fitting curves to points</a:t>
            </a:r>
          </a:p>
          <a:p>
            <a:r>
              <a:rPr lang="en-US" dirty="0"/>
              <a:t>Multiple figures in one panel</a:t>
            </a:r>
          </a:p>
          <a:p>
            <a:pPr lvl="1"/>
            <a:r>
              <a:rPr lang="en-US" dirty="0"/>
              <a:t>par(</a:t>
            </a:r>
            <a:r>
              <a:rPr lang="en-US" dirty="0" err="1"/>
              <a:t>mfrow</a:t>
            </a:r>
            <a:r>
              <a:rPr lang="en-US" dirty="0"/>
              <a:t>=c(</a:t>
            </a:r>
            <a:r>
              <a:rPr lang="en-US" dirty="0" err="1"/>
              <a:t>nrow</a:t>
            </a:r>
            <a:r>
              <a:rPr lang="en-US" dirty="0"/>
              <a:t>, </a:t>
            </a:r>
            <a:r>
              <a:rPr lang="en-US" dirty="0" err="1"/>
              <a:t>ncol</a:t>
            </a:r>
            <a:r>
              <a:rPr lang="en-US" dirty="0"/>
              <a:t>))</a:t>
            </a:r>
          </a:p>
        </p:txBody>
      </p:sp>
      <p:sp>
        <p:nvSpPr>
          <p:cNvPr id="4" name="Content Placeholder 3">
            <a:extLst>
              <a:ext uri="{FF2B5EF4-FFF2-40B4-BE49-F238E27FC236}">
                <a16:creationId xmlns:a16="http://schemas.microsoft.com/office/drawing/2014/main" id="{3C4BAA85-5D7F-8643-1EDB-F2B066F2B017}"/>
              </a:ext>
            </a:extLst>
          </p:cNvPr>
          <p:cNvSpPr>
            <a:spLocks noGrp="1"/>
          </p:cNvSpPr>
          <p:nvPr>
            <p:ph sz="half" idx="2"/>
          </p:nvPr>
        </p:nvSpPr>
        <p:spPr/>
        <p:txBody>
          <a:bodyPr>
            <a:normAutofit lnSpcReduction="10000"/>
          </a:bodyPr>
          <a:lstStyle/>
          <a:p>
            <a:r>
              <a:rPr lang="en-US" dirty="0"/>
              <a:t>ggplot2 package: </a:t>
            </a:r>
            <a:r>
              <a:rPr lang="en-US" dirty="0" err="1"/>
              <a:t>ggplot</a:t>
            </a:r>
            <a:r>
              <a:rPr lang="en-US" dirty="0"/>
              <a:t>()</a:t>
            </a:r>
          </a:p>
          <a:p>
            <a:r>
              <a:rPr lang="en-US" dirty="0"/>
              <a:t>Pros:</a:t>
            </a:r>
          </a:p>
          <a:p>
            <a:pPr lvl="1"/>
            <a:r>
              <a:rPr lang="en-US" dirty="0"/>
              <a:t>Multiple choices, high-level functions</a:t>
            </a:r>
          </a:p>
          <a:p>
            <a:r>
              <a:rPr lang="en-US" dirty="0"/>
              <a:t>Cons:</a:t>
            </a:r>
          </a:p>
          <a:p>
            <a:pPr lvl="1"/>
            <a:r>
              <a:rPr lang="en-US" dirty="0"/>
              <a:t>It takes a while to understand and learn the functions by heart</a:t>
            </a:r>
          </a:p>
          <a:p>
            <a:r>
              <a:rPr lang="en-US" dirty="0"/>
              <a:t>Multiple figures in one panel</a:t>
            </a:r>
          </a:p>
          <a:p>
            <a:pPr lvl="1"/>
            <a:r>
              <a:rPr lang="en-US" dirty="0"/>
              <a:t>library(</a:t>
            </a:r>
            <a:r>
              <a:rPr lang="en-US" dirty="0" err="1"/>
              <a:t>gridExtra</a:t>
            </a:r>
            <a:r>
              <a:rPr lang="en-US" dirty="0"/>
              <a:t>)</a:t>
            </a:r>
          </a:p>
          <a:p>
            <a:pPr lvl="1"/>
            <a:r>
              <a:rPr lang="en-US" dirty="0" err="1"/>
              <a:t>grid.arrange</a:t>
            </a:r>
            <a:r>
              <a:rPr lang="en-US" dirty="0"/>
              <a:t>(p1,p2, </a:t>
            </a:r>
            <a:r>
              <a:rPr lang="en-US" dirty="0" err="1"/>
              <a:t>nrow</a:t>
            </a:r>
            <a:r>
              <a:rPr lang="en-US" dirty="0"/>
              <a:t> = 3,top = “Title"). </a:t>
            </a:r>
          </a:p>
        </p:txBody>
      </p:sp>
      <p:sp>
        <p:nvSpPr>
          <p:cNvPr id="5" name="Slide Number Placeholder 4">
            <a:extLst>
              <a:ext uri="{FF2B5EF4-FFF2-40B4-BE49-F238E27FC236}">
                <a16:creationId xmlns:a16="http://schemas.microsoft.com/office/drawing/2014/main" id="{A8F92C38-963C-9434-4822-C36B571011AC}"/>
              </a:ext>
            </a:extLst>
          </p:cNvPr>
          <p:cNvSpPr>
            <a:spLocks noGrp="1"/>
          </p:cNvSpPr>
          <p:nvPr>
            <p:ph type="sldNum" sz="quarter" idx="12"/>
          </p:nvPr>
        </p:nvSpPr>
        <p:spPr/>
        <p:txBody>
          <a:bodyPr/>
          <a:lstStyle/>
          <a:p>
            <a:fld id="{998FC6E2-3800-4EB0-A18D-3856D6660061}" type="slidenum">
              <a:rPr lang="en-US" smtClean="0"/>
              <a:t>7</a:t>
            </a:fld>
            <a:endParaRPr lang="en-US"/>
          </a:p>
        </p:txBody>
      </p:sp>
    </p:spTree>
    <p:extLst>
      <p:ext uri="{BB962C8B-B14F-4D97-AF65-F5344CB8AC3E}">
        <p14:creationId xmlns:p14="http://schemas.microsoft.com/office/powerpoint/2010/main" val="112219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21BFD-4597-4F67-B892-AFF5CD764956}"/>
              </a:ext>
            </a:extLst>
          </p:cNvPr>
          <p:cNvSpPr>
            <a:spLocks noGrp="1"/>
          </p:cNvSpPr>
          <p:nvPr>
            <p:ph type="sldNum" sz="quarter" idx="12"/>
          </p:nvPr>
        </p:nvSpPr>
        <p:spPr/>
        <p:txBody>
          <a:bodyPr/>
          <a:lstStyle/>
          <a:p>
            <a:fld id="{5C35FCF4-C3EF-BD43-82E0-05BC237DAD2A}" type="slidenum">
              <a:rPr lang="en-US" smtClean="0"/>
              <a:pPr/>
              <a:t>8</a:t>
            </a:fld>
            <a:endParaRPr lang="en-US" dirty="0"/>
          </a:p>
        </p:txBody>
      </p:sp>
      <p:sp>
        <p:nvSpPr>
          <p:cNvPr id="5" name="Title 1">
            <a:extLst>
              <a:ext uri="{FF2B5EF4-FFF2-40B4-BE49-F238E27FC236}">
                <a16:creationId xmlns:a16="http://schemas.microsoft.com/office/drawing/2014/main" id="{F1569E4D-2719-41A3-A069-1F1A8E45E18D}"/>
              </a:ext>
            </a:extLst>
          </p:cNvPr>
          <p:cNvSpPr>
            <a:spLocks noGrp="1"/>
          </p:cNvSpPr>
          <p:nvPr>
            <p:ph type="title"/>
          </p:nvPr>
        </p:nvSpPr>
        <p:spPr>
          <a:xfrm>
            <a:off x="534257" y="731009"/>
            <a:ext cx="10662034" cy="1033463"/>
          </a:xfrm>
        </p:spPr>
        <p:txBody>
          <a:bodyPr>
            <a:normAutofit/>
          </a:bodyPr>
          <a:lstStyle/>
          <a:p>
            <a:r>
              <a:rPr lang="en-CA" sz="5300" dirty="0">
                <a:solidFill>
                  <a:srgbClr val="0070C0"/>
                </a:solidFill>
                <a:latin typeface="+mj-lt"/>
              </a:rPr>
              <a:t>Assumptions</a:t>
            </a:r>
            <a:endParaRPr lang="en-CA" sz="4400" i="0" dirty="0">
              <a:solidFill>
                <a:srgbClr val="0070C0"/>
              </a:solidFill>
              <a:effectLst/>
              <a:latin typeface="+mj-lt"/>
            </a:endParaRPr>
          </a:p>
        </p:txBody>
      </p:sp>
      <p:sp>
        <p:nvSpPr>
          <p:cNvPr id="6" name="Content Placeholder 2">
            <a:extLst>
              <a:ext uri="{FF2B5EF4-FFF2-40B4-BE49-F238E27FC236}">
                <a16:creationId xmlns:a16="http://schemas.microsoft.com/office/drawing/2014/main" id="{4B923257-3147-4DA3-898A-6CA8C77CB802}"/>
              </a:ext>
            </a:extLst>
          </p:cNvPr>
          <p:cNvSpPr>
            <a:spLocks noGrp="1"/>
          </p:cNvSpPr>
          <p:nvPr>
            <p:ph idx="1"/>
          </p:nvPr>
        </p:nvSpPr>
        <p:spPr>
          <a:xfrm>
            <a:off x="534257" y="1806254"/>
            <a:ext cx="8258844" cy="4714705"/>
          </a:xfrm>
        </p:spPr>
        <p:txBody>
          <a:bodyPr>
            <a:noAutofit/>
          </a:bodyPr>
          <a:lstStyle/>
          <a:p>
            <a:pPr marL="457200" indent="-457200">
              <a:buAutoNum type="arabicPeriod"/>
            </a:pPr>
            <a:r>
              <a:rPr lang="en-CA" sz="2000" dirty="0"/>
              <a:t>Linearity Assumption</a:t>
            </a:r>
          </a:p>
          <a:p>
            <a:pPr marL="457200" lvl="1" indent="0">
              <a:buNone/>
            </a:pPr>
            <a:r>
              <a:rPr lang="en-US" sz="1600" dirty="0"/>
              <a:t>Relationships between all predictors and the response are linear</a:t>
            </a:r>
          </a:p>
          <a:p>
            <a:pPr marL="457200" indent="-457200">
              <a:buAutoNum type="arabicPeriod"/>
            </a:pPr>
            <a:r>
              <a:rPr lang="en-CA" sz="2000" dirty="0"/>
              <a:t>Independence Assumption</a:t>
            </a:r>
          </a:p>
          <a:p>
            <a:pPr marL="457200" lvl="1" indent="0">
              <a:buNone/>
            </a:pPr>
            <a:r>
              <a:rPr lang="en-CA" sz="1600" dirty="0"/>
              <a:t>Independence of observations</a:t>
            </a:r>
          </a:p>
          <a:p>
            <a:pPr marL="457200" indent="-457200">
              <a:buAutoNum type="arabicPeriod"/>
            </a:pPr>
            <a:r>
              <a:rPr lang="en-CA" sz="2000" dirty="0"/>
              <a:t>Equal Variance Assumption</a:t>
            </a:r>
          </a:p>
          <a:p>
            <a:pPr marL="457200" lvl="1" indent="0">
              <a:buNone/>
            </a:pPr>
            <a:r>
              <a:rPr lang="en-CA" sz="1600" dirty="0"/>
              <a:t>Error term (</a:t>
            </a:r>
            <a:r>
              <a:rPr lang="en-US" sz="1600" dirty="0"/>
              <a:t>Residuals</a:t>
            </a:r>
            <a:r>
              <a:rPr lang="en-CA" sz="1600" dirty="0"/>
              <a:t>) has equal variance given any values of independent variables</a:t>
            </a:r>
          </a:p>
          <a:p>
            <a:pPr marL="457200" indent="-457200">
              <a:buAutoNum type="arabicPeriod"/>
            </a:pPr>
            <a:r>
              <a:rPr lang="en-CA" sz="2000" dirty="0"/>
              <a:t>Normality Assumption</a:t>
            </a:r>
          </a:p>
          <a:p>
            <a:pPr marL="457200" lvl="1" indent="0">
              <a:buNone/>
            </a:pPr>
            <a:r>
              <a:rPr lang="en-CA" sz="1600" dirty="0"/>
              <a:t>Error term (</a:t>
            </a:r>
            <a:r>
              <a:rPr lang="en-US" sz="1600" dirty="0"/>
              <a:t>Residuals</a:t>
            </a:r>
            <a:r>
              <a:rPr lang="en-CA" sz="1600" dirty="0"/>
              <a:t>) is normally distributed</a:t>
            </a:r>
          </a:p>
          <a:p>
            <a:pPr marL="457200" indent="-457200">
              <a:buAutoNum type="arabicPeriod"/>
            </a:pPr>
            <a:r>
              <a:rPr lang="en-CA" sz="2000" dirty="0"/>
              <a:t>Multicollinearity</a:t>
            </a:r>
          </a:p>
          <a:p>
            <a:pPr marL="457200" lvl="1" indent="0">
              <a:buNone/>
            </a:pPr>
            <a:r>
              <a:rPr lang="en-CA" sz="1600" dirty="0"/>
              <a:t>No perfect collinearity and non-zero variance of independent variables</a:t>
            </a:r>
            <a:endParaRPr lang="en-CA" sz="2000" dirty="0"/>
          </a:p>
          <a:p>
            <a:pPr marL="457200" indent="-457200">
              <a:buAutoNum type="arabicPeriod"/>
            </a:pPr>
            <a:r>
              <a:rPr lang="en-CA" sz="2000" dirty="0"/>
              <a:t>Outlier</a:t>
            </a:r>
          </a:p>
          <a:p>
            <a:pPr marL="457200" lvl="1" indent="0">
              <a:buNone/>
            </a:pPr>
            <a:r>
              <a:rPr lang="en-CA" sz="1600" dirty="0"/>
              <a:t>Error terms (</a:t>
            </a:r>
            <a:r>
              <a:rPr lang="en-US" sz="1600" dirty="0"/>
              <a:t>Residuals</a:t>
            </a:r>
            <a:r>
              <a:rPr lang="en-CA" sz="1600" dirty="0"/>
              <a:t>) has expected value of zero given the values of independent variables </a:t>
            </a:r>
          </a:p>
        </p:txBody>
      </p:sp>
      <p:pic>
        <p:nvPicPr>
          <p:cNvPr id="2" name="Picture 1" descr="Shape&#10;&#10;Description automatically generated with medium confidence">
            <a:extLst>
              <a:ext uri="{FF2B5EF4-FFF2-40B4-BE49-F238E27FC236}">
                <a16:creationId xmlns:a16="http://schemas.microsoft.com/office/drawing/2014/main" id="{6E2C76B9-5F52-F9A2-F72E-45737B2D7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2" name="Picture 2" descr="Linear Regression Explained with Python Examples - Data Analytics">
            <a:extLst>
              <a:ext uri="{FF2B5EF4-FFF2-40B4-BE49-F238E27FC236}">
                <a16:creationId xmlns:a16="http://schemas.microsoft.com/office/drawing/2014/main" id="{58E64AF3-B90F-E01F-8123-C0C38AC0F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266" y="2260659"/>
            <a:ext cx="3725176" cy="265030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565B3C1-3106-15CE-3CA7-D96D716A4488}"/>
              </a:ext>
            </a:extLst>
          </p:cNvPr>
          <p:cNvGrpSpPr/>
          <p:nvPr/>
        </p:nvGrpSpPr>
        <p:grpSpPr>
          <a:xfrm>
            <a:off x="7289492" y="1018366"/>
            <a:ext cx="4886131" cy="1580826"/>
            <a:chOff x="7305869" y="116337"/>
            <a:chExt cx="4886131" cy="1580826"/>
          </a:xfrm>
        </p:grpSpPr>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E76DDE53-5C15-E536-66BE-6DB1FDD814EE}"/>
                    </a:ext>
                  </a:extLst>
                </p:cNvPr>
                <p:cNvSpPr txBox="1"/>
                <p:nvPr/>
              </p:nvSpPr>
              <p:spPr>
                <a:xfrm>
                  <a:off x="7305869" y="496834"/>
                  <a:ext cx="4792950" cy="1200329"/>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m:oMathPara>
                  </a14:m>
                  <a:endParaRPr lang="en-US" dirty="0"/>
                </a:p>
                <a:p>
                  <a:pPr lvl="1"/>
                  <a:endParaRPr lang="en-US" dirty="0"/>
                </a:p>
                <a:p>
                  <a:pPr lvl="1"/>
                  <a:r>
                    <a:rPr lang="en-US" dirty="0" err="1"/>
                    <a:t>Xj</a:t>
                  </a:r>
                  <a:r>
                    <a:rPr lang="en-US" dirty="0"/>
                    <a:t> = X1 … X-j</a:t>
                  </a:r>
                </a:p>
              </p:txBody>
            </p:sp>
          </mc:Choice>
          <mc:Fallback>
            <p:sp>
              <p:nvSpPr>
                <p:cNvPr id="14" name="TextBox 13">
                  <a:extLst>
                    <a:ext uri="{FF2B5EF4-FFF2-40B4-BE49-F238E27FC236}">
                      <a16:creationId xmlns:a16="http://schemas.microsoft.com/office/drawing/2014/main" id="{E76DDE53-5C15-E536-66BE-6DB1FDD814EE}"/>
                    </a:ext>
                  </a:extLst>
                </p:cNvPr>
                <p:cNvSpPr txBox="1">
                  <a:spLocks noRot="1" noChangeAspect="1" noMove="1" noResize="1" noEditPoints="1" noAdjustHandles="1" noChangeArrowheads="1" noChangeShapeType="1" noTextEdit="1"/>
                </p:cNvSpPr>
                <p:nvPr/>
              </p:nvSpPr>
              <p:spPr>
                <a:xfrm>
                  <a:off x="7305869" y="496834"/>
                  <a:ext cx="4792950" cy="1200329"/>
                </a:xfrm>
                <a:prstGeom prst="rect">
                  <a:avLst/>
                </a:prstGeom>
                <a:blipFill>
                  <a:blip r:embed="rId4"/>
                  <a:stretch>
                    <a:fillRect b="-7107"/>
                  </a:stretch>
                </a:blipFill>
              </p:spPr>
              <p:txBody>
                <a:bodyPr/>
                <a:lstStyle/>
                <a:p>
                  <a:r>
                    <a:rPr lang="zh-CN" altLang="en-US">
                      <a:noFill/>
                    </a:rPr>
                    <a:t> </a:t>
                  </a:r>
                </a:p>
              </p:txBody>
            </p:sp>
          </mc:Fallback>
        </mc:AlternateContent>
        <p:sp>
          <p:nvSpPr>
            <p:cNvPr id="15" name="TextBox 14">
              <a:extLst>
                <a:ext uri="{FF2B5EF4-FFF2-40B4-BE49-F238E27FC236}">
                  <a16:creationId xmlns:a16="http://schemas.microsoft.com/office/drawing/2014/main" id="{10958C56-7FD2-1665-600E-BDF10B84938D}"/>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chemeClr val="accent1"/>
                  </a:solidFill>
                </a:rPr>
                <a:t>coefficients of correlation</a:t>
              </a:r>
              <a:r>
                <a:rPr lang="en-US" dirty="0"/>
                <a:t>, </a:t>
              </a:r>
              <a:r>
                <a:rPr lang="en-US" dirty="0">
                  <a:solidFill>
                    <a:schemeClr val="accent2"/>
                  </a:solidFill>
                </a:rPr>
                <a:t>predictors</a:t>
              </a:r>
            </a:p>
          </p:txBody>
        </p:sp>
        <p:cxnSp>
          <p:nvCxnSpPr>
            <p:cNvPr id="16" name="Straight Arrow Connector 15">
              <a:extLst>
                <a:ext uri="{FF2B5EF4-FFF2-40B4-BE49-F238E27FC236}">
                  <a16:creationId xmlns:a16="http://schemas.microsoft.com/office/drawing/2014/main" id="{8D1BEEA7-D5FE-4590-82E2-FFC9DCFD20D6}"/>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10B3B19-A820-38EB-F99F-E263EFA7E490}"/>
                </a:ext>
              </a:extLst>
            </p:cNvPr>
            <p:cNvCxnSpPr/>
            <p:nvPr/>
          </p:nvCxnSpPr>
          <p:spPr>
            <a:xfrm flipH="1">
              <a:off x="8809478" y="497534"/>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1E08C0-9F11-A161-DA03-84A0E31D9742}"/>
                </a:ext>
              </a:extLst>
            </p:cNvPr>
            <p:cNvCxnSpPr>
              <a:cxnSpLocks/>
            </p:cNvCxnSpPr>
            <p:nvPr/>
          </p:nvCxnSpPr>
          <p:spPr>
            <a:xfrm>
              <a:off x="9280967" y="515938"/>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3CF5D7-9DDB-A608-BB04-D270462ADBA6}"/>
                </a:ext>
              </a:extLst>
            </p:cNvPr>
            <p:cNvCxnSpPr>
              <a:cxnSpLocks/>
            </p:cNvCxnSpPr>
            <p:nvPr/>
          </p:nvCxnSpPr>
          <p:spPr>
            <a:xfrm>
              <a:off x="9962004" y="503431"/>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1A50010-C277-1FD1-B33F-4BAA517BD60C}"/>
                </a:ext>
              </a:extLst>
            </p:cNvPr>
            <p:cNvCxnSpPr>
              <a:cxnSpLocks/>
            </p:cNvCxnSpPr>
            <p:nvPr/>
          </p:nvCxnSpPr>
          <p:spPr>
            <a:xfrm flipH="1">
              <a:off x="10422128" y="485669"/>
              <a:ext cx="690803" cy="32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29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2944-1899-4BE1-90D0-8218277D7769}"/>
              </a:ext>
            </a:extLst>
          </p:cNvPr>
          <p:cNvSpPr>
            <a:spLocks noGrp="1"/>
          </p:cNvSpPr>
          <p:nvPr>
            <p:ph type="title"/>
          </p:nvPr>
        </p:nvSpPr>
        <p:spPr/>
        <p:txBody>
          <a:bodyPr>
            <a:normAutofit fontScale="90000"/>
          </a:bodyPr>
          <a:lstStyle/>
          <a:p>
            <a:r>
              <a:rPr lang="en-CA" sz="5300" dirty="0">
                <a:solidFill>
                  <a:srgbClr val="0070C0"/>
                </a:solidFill>
              </a:rPr>
              <a:t>5. </a:t>
            </a:r>
            <a:r>
              <a:rPr lang="en-CA" sz="5300" i="0" dirty="0">
                <a:solidFill>
                  <a:srgbClr val="0070C0"/>
                </a:solidFill>
                <a:effectLst/>
                <a:latin typeface="+mj-lt"/>
              </a:rPr>
              <a:t>Multicollinearity</a:t>
            </a:r>
            <a:br>
              <a:rPr lang="en-CA" b="0" i="0" dirty="0">
                <a:solidFill>
                  <a:srgbClr val="00008B"/>
                </a:solidFill>
                <a:effectLst/>
                <a:latin typeface="Helvetica Neue"/>
              </a:rPr>
            </a:br>
            <a:endParaRPr lang="en-CA" dirty="0"/>
          </a:p>
        </p:txBody>
      </p:sp>
      <p:sp>
        <p:nvSpPr>
          <p:cNvPr id="4" name="Slide Number Placeholder 3">
            <a:extLst>
              <a:ext uri="{FF2B5EF4-FFF2-40B4-BE49-F238E27FC236}">
                <a16:creationId xmlns:a16="http://schemas.microsoft.com/office/drawing/2014/main" id="{FFE5EB27-B0E4-4E8B-BFB9-31B7119AB96E}"/>
              </a:ext>
            </a:extLst>
          </p:cNvPr>
          <p:cNvSpPr>
            <a:spLocks noGrp="1"/>
          </p:cNvSpPr>
          <p:nvPr>
            <p:ph type="sldNum" sz="quarter" idx="12"/>
          </p:nvPr>
        </p:nvSpPr>
        <p:spPr/>
        <p:txBody>
          <a:bodyPr/>
          <a:lstStyle/>
          <a:p>
            <a:fld id="{5C35FCF4-C3EF-BD43-82E0-05BC237DAD2A}" type="slidenum">
              <a:rPr lang="en-US" smtClean="0"/>
              <a:pPr/>
              <a:t>9</a:t>
            </a:fld>
            <a:endParaRPr lang="en-US" dirty="0"/>
          </a:p>
        </p:txBody>
      </p:sp>
      <p:sp>
        <p:nvSpPr>
          <p:cNvPr id="5" name="Rectangle 1">
            <a:extLst>
              <a:ext uri="{FF2B5EF4-FFF2-40B4-BE49-F238E27FC236}">
                <a16:creationId xmlns:a16="http://schemas.microsoft.com/office/drawing/2014/main" id="{41468799-5E1C-49E2-8345-663091D523EA}"/>
              </a:ext>
            </a:extLst>
          </p:cNvPr>
          <p:cNvSpPr>
            <a:spLocks noGrp="1" noChangeArrowheads="1"/>
          </p:cNvSpPr>
          <p:nvPr>
            <p:ph idx="1"/>
          </p:nvPr>
        </p:nvSpPr>
        <p:spPr bwMode="auto">
          <a:xfrm>
            <a:off x="625010" y="1461274"/>
            <a:ext cx="10941979"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rPr>
              <a:t>Often, two or more of the independent variables used in the model for E(Y) provide </a:t>
            </a:r>
            <a:r>
              <a:rPr kumimoji="0" lang="en-US" altLang="en-US" sz="2000" b="0" i="0" u="none" strike="noStrike" cap="none" normalizeH="0" baseline="0" dirty="0">
                <a:ln>
                  <a:noFill/>
                </a:ln>
                <a:solidFill>
                  <a:schemeClr val="accent1"/>
                </a:solidFill>
                <a:effectLst/>
                <a:latin typeface="+mn-lt"/>
              </a:rPr>
              <a:t>redundant</a:t>
            </a:r>
            <a:r>
              <a:rPr kumimoji="0" lang="en-US" altLang="en-US" sz="2000" b="0" i="0" u="none" strike="noStrike" cap="none" normalizeH="0" baseline="0" dirty="0">
                <a:ln>
                  <a:noFill/>
                </a:ln>
                <a:solidFill>
                  <a:srgbClr val="333333"/>
                </a:solidFill>
                <a:effectLst/>
                <a:latin typeface="+mn-lt"/>
              </a:rPr>
              <a:t> information. That is, the independent variables will be correlated with each other. </a:t>
            </a:r>
            <a:r>
              <a:rPr lang="en-US" sz="2000" dirty="0">
                <a:latin typeface="+mn-lt"/>
              </a:rPr>
              <a:t> </a:t>
            </a:r>
            <a:r>
              <a:rPr lang="en-US" sz="2000" b="1" dirty="0">
                <a:latin typeface="+mn-lt"/>
              </a:rPr>
              <a:t>When the independent variables are (linearly) correlated, we say that multicollinearity exists.</a:t>
            </a:r>
            <a:r>
              <a:rPr lang="en-US" sz="2000" dirty="0">
                <a:latin typeface="+mn-lt"/>
              </a:rPr>
              <a:t> In practice, it is common to observe correlations among the independent variables. However, a few problems arise when </a:t>
            </a:r>
            <a:r>
              <a:rPr lang="en-US" sz="2000" dirty="0">
                <a:solidFill>
                  <a:schemeClr val="accent1"/>
                </a:solidFill>
                <a:latin typeface="+mn-lt"/>
              </a:rPr>
              <a:t>serious multicollinearity </a:t>
            </a:r>
            <a:r>
              <a:rPr lang="en-US" sz="2000" dirty="0">
                <a:latin typeface="+mn-lt"/>
              </a:rPr>
              <a:t>is present in the regression analysis.</a:t>
            </a:r>
            <a:endParaRPr kumimoji="0" lang="en-US" altLang="en-US" sz="20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n-lt"/>
            </a:endParaRPr>
          </a:p>
          <a:p>
            <a:pPr marL="0" indent="0">
              <a:buNone/>
            </a:pPr>
            <a:r>
              <a:rPr lang="en-US" sz="2000" b="1" dirty="0">
                <a:latin typeface="+mn-lt"/>
              </a:rPr>
              <a:t>What Problems Do Multicollinearity Cause?</a:t>
            </a:r>
          </a:p>
          <a:p>
            <a:pPr marL="0" indent="0">
              <a:buNone/>
            </a:pPr>
            <a:endParaRPr lang="en-US" sz="2000" dirty="0">
              <a:latin typeface="+mn-lt"/>
            </a:endParaRPr>
          </a:p>
          <a:p>
            <a:r>
              <a:rPr lang="en-US" sz="2000" dirty="0">
                <a:latin typeface="+mn-lt"/>
              </a:rPr>
              <a:t>The coefficient estimates can swing wildly based on which other independent variables are in the model. The coefficients become very sensitive to small changes in the model.</a:t>
            </a:r>
          </a:p>
          <a:p>
            <a:endParaRPr lang="en-US" sz="2000" dirty="0">
              <a:latin typeface="+mn-lt"/>
            </a:endParaRPr>
          </a:p>
          <a:p>
            <a:r>
              <a:rPr lang="en-US" sz="2000" dirty="0">
                <a:latin typeface="+mn-lt"/>
              </a:rPr>
              <a:t>Multicollinearity reduces the precision of the estimate coefficients, which weakens the statistical power of your regression model. You might not be able to trust the p-values to identify independent variables that are statistically significant.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Shape&#10;&#10;Description automatically generated with medium confidence">
            <a:extLst>
              <a:ext uri="{FF2B5EF4-FFF2-40B4-BE49-F238E27FC236}">
                <a16:creationId xmlns:a16="http://schemas.microsoft.com/office/drawing/2014/main" id="{FFFE3F98-19E7-A180-4440-68EFC79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7772134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2291</TotalTime>
  <Words>4357</Words>
  <Application>Microsoft Office PowerPoint</Application>
  <PresentationFormat>Widescreen</PresentationFormat>
  <Paragraphs>486</Paragraphs>
  <Slides>50</Slides>
  <Notes>8</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50</vt:i4>
      </vt:variant>
    </vt:vector>
  </HeadingPairs>
  <TitlesOfParts>
    <vt:vector size="64" baseType="lpstr">
      <vt:lpstr>Helvetica Neue</vt:lpstr>
      <vt:lpstr>LMMathItalic10-Regular</vt:lpstr>
      <vt:lpstr>LMMathItalic7-Regular</vt:lpstr>
      <vt:lpstr>LMMono10-Regular</vt:lpstr>
      <vt:lpstr>LMRoman10-Bold</vt:lpstr>
      <vt:lpstr>LMRoman10-Italic</vt:lpstr>
      <vt:lpstr>LMRoman10-Regular</vt:lpstr>
      <vt:lpstr>LMRoman7-Regular</vt:lpstr>
      <vt:lpstr>Arial</vt:lpstr>
      <vt:lpstr>Calibri</vt:lpstr>
      <vt:lpstr>Calibri Light</vt:lpstr>
      <vt:lpstr>Cambria Math</vt:lpstr>
      <vt:lpstr>Roboto</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7: Multiple regression diagnostics: identify multicollinearity and outliers, apply data transformation</vt:lpstr>
      <vt:lpstr>Plots</vt:lpstr>
      <vt:lpstr>Assumptions</vt:lpstr>
      <vt:lpstr>5. Multicollinearity </vt:lpstr>
      <vt:lpstr>An example from credit data</vt:lpstr>
      <vt:lpstr> Testing for Multicollinearity with Variance Inflation Factors (VIF)  </vt:lpstr>
      <vt:lpstr>An example from Advertising data</vt:lpstr>
      <vt:lpstr>An example from Advertising data</vt:lpstr>
      <vt:lpstr>Solutions for Multicollinearity</vt:lpstr>
      <vt:lpstr>In class Practice Problem 19</vt:lpstr>
      <vt:lpstr>In class Practice Problem 19 Answers</vt:lpstr>
      <vt:lpstr>In class Practice Problem 20</vt:lpstr>
      <vt:lpstr>In class Practice Problem 20 Answers</vt:lpstr>
      <vt:lpstr>6. Outlier (The effect on individual cases)</vt:lpstr>
      <vt:lpstr>Several key concepts</vt:lpstr>
      <vt:lpstr>Leverage &amp; influence</vt:lpstr>
      <vt:lpstr>Numeric measures for leverage</vt:lpstr>
      <vt:lpstr>Numeric measures for leverage</vt:lpstr>
      <vt:lpstr>Effects of influential points</vt:lpstr>
      <vt:lpstr>Numeric measure for influence</vt:lpstr>
      <vt:lpstr>Cook’s Distance</vt:lpstr>
      <vt:lpstr>Identification of influential points for Advertising data</vt:lpstr>
      <vt:lpstr>Which()</vt:lpstr>
      <vt:lpstr>Identification of high influential and high leverage points for Advertising data</vt:lpstr>
      <vt:lpstr>What to do with outlier</vt:lpstr>
      <vt:lpstr>In class Practice Problem 21</vt:lpstr>
      <vt:lpstr>In class Practice Problem 22</vt:lpstr>
      <vt:lpstr>Coffee break</vt:lpstr>
      <vt:lpstr>Transformation</vt:lpstr>
      <vt:lpstr>What is data transformation</vt:lpstr>
      <vt:lpstr>Motivation of transformation</vt:lpstr>
      <vt:lpstr>Transformations</vt:lpstr>
      <vt:lpstr>Box-Cox Transformation</vt:lpstr>
      <vt:lpstr>Best lambda for Box-Cox Transformation</vt:lpstr>
      <vt:lpstr>Example 1 for Box-Cox transformation</vt:lpstr>
      <vt:lpstr>Example 1 for Box-Cox transformation</vt:lpstr>
      <vt:lpstr>Example 2 for Box-Cox transformation</vt:lpstr>
      <vt:lpstr>Example 2 for Box-Cox transformation</vt:lpstr>
      <vt:lpstr>Johnson Transformation</vt:lpstr>
      <vt:lpstr>Four types of Johnson Transforms</vt:lpstr>
      <vt:lpstr>R function to conduct transformation</vt:lpstr>
      <vt:lpstr>When to use Data Transformation</vt:lpstr>
      <vt:lpstr>PowerPoint Presentation</vt:lpstr>
      <vt:lpstr>Summary of model diagnostics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409</cp:revision>
  <dcterms:created xsi:type="dcterms:W3CDTF">2023-05-16T15:36:22Z</dcterms:created>
  <dcterms:modified xsi:type="dcterms:W3CDTF">2023-05-31T22:00:13Z</dcterms:modified>
</cp:coreProperties>
</file>